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kpng.com/ipng/u2q8q8o0r5a9r5t4_free-a-picture-of-a-frog-frog-clipart/" TargetMode="External"/><Relationship Id="rId2" Type="http://schemas.openxmlformats.org/officeDocument/2006/relationships/hyperlink" Target="https://www.youtube.com/watch?v=s7Uio5X3e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indpng.com/imgv/hbihoT_lily-pad-clipart-png-transparent-p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706DC-476D-4BED-A1A2-5B1BF0845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Vježbajmo ritam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21563C-CBD4-496B-A68F-75D06A17B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Jasmina Bregović Furdi, </a:t>
            </a:r>
            <a:r>
              <a:rPr lang="hr-HR" dirty="0" err="1">
                <a:solidFill>
                  <a:srgbClr val="7030A0"/>
                </a:solidFill>
                <a:latin typeface="Bahnschrift SemiLight Condensed" panose="020B0502040204020203" pitchFamily="34" charset="0"/>
              </a:rPr>
              <a:t>prof.spec.i</a:t>
            </a:r>
            <a:r>
              <a:rPr lang="hr-HR" dirty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 </a:t>
            </a:r>
            <a:r>
              <a:rPr lang="hr-HR" dirty="0" err="1">
                <a:solidFill>
                  <a:srgbClr val="7030A0"/>
                </a:solidFill>
                <a:latin typeface="Bahnschrift SemiLight Condensed" panose="020B0502040204020203" pitchFamily="34" charset="0"/>
              </a:rPr>
              <a:t>reh.ped</a:t>
            </a:r>
            <a:r>
              <a:rPr lang="hr-HR" dirty="0">
                <a:solidFill>
                  <a:srgbClr val="7030A0"/>
                </a:solidFill>
                <a:latin typeface="Bahnschrift Semi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58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91648-2382-461A-B27E-75F4204E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AD419F-78F7-46C7-8B45-9344BA49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Izvor:  </a:t>
            </a:r>
          </a:p>
          <a:p>
            <a:pPr marL="0" indent="0">
              <a:buNone/>
            </a:pP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  <a:hlinkClick r:id="rId2"/>
              </a:rPr>
              <a:t>https://www.youtube.com/watch?v=s7Uio5X3edk</a:t>
            </a: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  <a:hlinkClick r:id="rId3"/>
              </a:rPr>
              <a:t>https://www.seekpng.com/ipng/u2q8q8o0r5a9r5t4_free-a-picture-of-a-frog-frog-clipart/</a:t>
            </a: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  <a:hlinkClick r:id="rId4"/>
              </a:rPr>
              <a:t>https://www.kindpng.com/imgv/hbihoT_lily-pad-clipart-png-transparent-png/</a:t>
            </a: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Prevela i prilagodila: Jasmina </a:t>
            </a:r>
            <a:r>
              <a:rPr lang="hr-HR" sz="1200" dirty="0" err="1">
                <a:latin typeface="Bodoni MT" panose="02070603080606020203" pitchFamily="18" charset="0"/>
                <a:cs typeface="Arial" panose="020B0604020202020204" pitchFamily="34" charset="0"/>
              </a:rPr>
              <a:t>bregović</a:t>
            </a:r>
            <a:r>
              <a:rPr lang="hr-HR" sz="1200" dirty="0"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Bodoni MT" panose="02070603080606020203" pitchFamily="18" charset="0"/>
                <a:cs typeface="Arial" panose="020B0604020202020204" pitchFamily="34" charset="0"/>
              </a:rPr>
              <a:t>furdi</a:t>
            </a:r>
            <a:endParaRPr lang="hr-HR" sz="1200" dirty="0"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3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F1E8FA-68C5-4C82-BCDF-EA0069D2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SLICI VIDIMO 4 LOPOČA.</a:t>
            </a:r>
            <a:br>
              <a:rPr lang="hr-HR" dirty="0"/>
            </a:br>
            <a:r>
              <a:rPr lang="hr-HR" dirty="0"/>
              <a:t>BROJIMO ZAJEDNO.</a:t>
            </a:r>
            <a:br>
              <a:rPr lang="hr-HR" dirty="0"/>
            </a:br>
            <a:endParaRPr lang="hr-HR" dirty="0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FC7C2BE7-9A65-4782-912C-A51C4B78AA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75496" y="3191684"/>
            <a:ext cx="2102162" cy="1596177"/>
          </a:xfrm>
        </p:spPr>
      </p:pic>
      <p:pic>
        <p:nvPicPr>
          <p:cNvPr id="10" name="Rezervirano mjesto sadržaja 8">
            <a:extLst>
              <a:ext uri="{FF2B5EF4-FFF2-40B4-BE49-F238E27FC236}">
                <a16:creationId xmlns:a16="http://schemas.microsoft.com/office/drawing/2014/main" id="{9A5B850E-9C44-4E65-AB93-941A2438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00" y="3191683"/>
            <a:ext cx="2102162" cy="1596177"/>
          </a:xfrm>
          <a:prstGeom prst="rect">
            <a:avLst/>
          </a:prstGeom>
        </p:spPr>
      </p:pic>
      <p:pic>
        <p:nvPicPr>
          <p:cNvPr id="11" name="Rezervirano mjesto sadržaja 8">
            <a:extLst>
              <a:ext uri="{FF2B5EF4-FFF2-40B4-BE49-F238E27FC236}">
                <a16:creationId xmlns:a16="http://schemas.microsoft.com/office/drawing/2014/main" id="{76E6B565-1780-4F7B-99F9-53738EC61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62" y="3191683"/>
            <a:ext cx="2102162" cy="1596177"/>
          </a:xfrm>
          <a:prstGeom prst="rect">
            <a:avLst/>
          </a:prstGeom>
        </p:spPr>
      </p:pic>
      <p:pic>
        <p:nvPicPr>
          <p:cNvPr id="12" name="Rezervirano mjesto sadržaja 8">
            <a:extLst>
              <a:ext uri="{FF2B5EF4-FFF2-40B4-BE49-F238E27FC236}">
                <a16:creationId xmlns:a16="http://schemas.microsoft.com/office/drawing/2014/main" id="{98233051-37C2-4E8E-AB35-5E26EBAB9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366" y="3191684"/>
            <a:ext cx="2102162" cy="159617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01D0E146-56B6-4F0F-BF9D-FD3BD3E272C1}"/>
              </a:ext>
            </a:extLst>
          </p:cNvPr>
          <p:cNvSpPr txBox="1"/>
          <p:nvPr/>
        </p:nvSpPr>
        <p:spPr>
          <a:xfrm>
            <a:off x="1944837" y="4797533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10F761D-7A53-4C19-AD82-994A8E887CB1}"/>
              </a:ext>
            </a:extLst>
          </p:cNvPr>
          <p:cNvSpPr txBox="1"/>
          <p:nvPr/>
        </p:nvSpPr>
        <p:spPr>
          <a:xfrm>
            <a:off x="4520841" y="4787860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81886C7-05AE-475F-BD38-AA93F29CCA06}"/>
              </a:ext>
            </a:extLst>
          </p:cNvPr>
          <p:cNvSpPr txBox="1"/>
          <p:nvPr/>
        </p:nvSpPr>
        <p:spPr>
          <a:xfrm>
            <a:off x="7398935" y="4779777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8693A6-B31C-40E5-92A0-CA088078A2E8}"/>
              </a:ext>
            </a:extLst>
          </p:cNvPr>
          <p:cNvSpPr txBox="1"/>
          <p:nvPr/>
        </p:nvSpPr>
        <p:spPr>
          <a:xfrm>
            <a:off x="9809707" y="4807206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7" name="BROJANJE">
            <a:hlinkClick r:id="" action="ppaction://media"/>
            <a:extLst>
              <a:ext uri="{FF2B5EF4-FFF2-40B4-BE49-F238E27FC236}">
                <a16:creationId xmlns:a16="http://schemas.microsoft.com/office/drawing/2014/main" id="{166507B4-05C0-4FED-9FD9-F52890D67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8846" y="1613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2C398-52B8-409D-BABA-61050684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SVAKI LOPOČ JE SKOČILA PO JEDNA ŽABA.</a:t>
            </a:r>
            <a:br>
              <a:rPr lang="hr-HR" dirty="0"/>
            </a:br>
            <a:r>
              <a:rPr lang="hr-HR" dirty="0"/>
              <a:t>BROJIMO LOPOČE A KADA VIDIMO ŽABU </a:t>
            </a:r>
            <a:r>
              <a:rPr lang="hr-HR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PLJESNIMO</a:t>
            </a:r>
            <a:r>
              <a:rPr lang="hr-HR" dirty="0"/>
              <a:t> RUKAMA.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DF508A10-9E22-4D8B-AE41-20589B8C83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41104" y="4273850"/>
            <a:ext cx="1398701" cy="1062037"/>
          </a:xfrm>
        </p:spPr>
      </p:pic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1638F073-C72D-4611-91F3-EBB1B5214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439" y="4229176"/>
            <a:ext cx="1398701" cy="1062037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92007E39-54AD-462A-BF5F-D170A072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01" y="4229176"/>
            <a:ext cx="1398701" cy="1062037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01BB674C-D060-49D3-AF95-52641AC66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61" y="4257859"/>
            <a:ext cx="1398701" cy="106203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8759739-4553-4C94-9D7A-14B511460C58}"/>
              </a:ext>
            </a:extLst>
          </p:cNvPr>
          <p:cNvSpPr txBox="1"/>
          <p:nvPr/>
        </p:nvSpPr>
        <p:spPr>
          <a:xfrm>
            <a:off x="1634118" y="521478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29576B8-1404-4FB9-A5A4-9584C9B85154}"/>
              </a:ext>
            </a:extLst>
          </p:cNvPr>
          <p:cNvSpPr txBox="1"/>
          <p:nvPr/>
        </p:nvSpPr>
        <p:spPr>
          <a:xfrm>
            <a:off x="3977823" y="528438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F8EC620-D3CD-4472-96E3-D718D5B6D665}"/>
              </a:ext>
            </a:extLst>
          </p:cNvPr>
          <p:cNvSpPr txBox="1"/>
          <p:nvPr/>
        </p:nvSpPr>
        <p:spPr>
          <a:xfrm>
            <a:off x="6381149" y="5335887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B9481A0-FF65-44BE-B7D5-5D003F4A8C18}"/>
              </a:ext>
            </a:extLst>
          </p:cNvPr>
          <p:cNvSpPr txBox="1"/>
          <p:nvPr/>
        </p:nvSpPr>
        <p:spPr>
          <a:xfrm>
            <a:off x="9039968" y="5291213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3152503-88D4-4D3B-BFDB-34D530DDC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21" y="2653366"/>
            <a:ext cx="1343323" cy="113713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6A641D2-1E32-4751-9FA8-78DA7EAFB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61" y="2675703"/>
            <a:ext cx="1343323" cy="113713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C963CCC-3245-43A1-AA97-688E6610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01" y="2675703"/>
            <a:ext cx="1343323" cy="113713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69CC064-9FDC-4048-91CA-1A04267C1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176" y="2708162"/>
            <a:ext cx="1343323" cy="1137138"/>
          </a:xfrm>
          <a:prstGeom prst="rect">
            <a:avLst/>
          </a:prstGeom>
        </p:spPr>
      </p:pic>
      <p:pic>
        <p:nvPicPr>
          <p:cNvPr id="1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65D6B15-5ECC-4F03-8BB2-2DBABEB82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6690" y="18528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3AE0B-4765-4B95-A9A3-64CA3E38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VJEŽBAJMO RITAM. BROJIMO LOPOČE A KADA VIDIMO ŽABU PLJESNIMO RUKAMA.</a:t>
            </a:r>
          </a:p>
        </p:txBody>
      </p:sp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62B4158F-96B1-49A3-AFD4-0523C8C26C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84374" y="4112288"/>
            <a:ext cx="1398701" cy="1062037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99095F5A-2268-4BF4-8E3D-431B361D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061" y="4112285"/>
            <a:ext cx="1398701" cy="1062037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CC2FCC85-BD42-4221-903B-62ECA87EC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331" y="4112285"/>
            <a:ext cx="1398701" cy="1062037"/>
          </a:xfrm>
          <a:prstGeom prst="rect">
            <a:avLst/>
          </a:prstGeom>
        </p:spPr>
      </p:pic>
      <p:pic>
        <p:nvPicPr>
          <p:cNvPr id="8" name="Rezervirano mjesto sadržaja 8">
            <a:extLst>
              <a:ext uri="{FF2B5EF4-FFF2-40B4-BE49-F238E27FC236}">
                <a16:creationId xmlns:a16="http://schemas.microsoft.com/office/drawing/2014/main" id="{78A30909-C91F-4EDE-A850-9EC4CC0C9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601" y="4112286"/>
            <a:ext cx="1398701" cy="10620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683D5F0-D7AF-489F-9315-E603C1590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21" y="2653366"/>
            <a:ext cx="1343323" cy="11371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84FF5CD-6C4A-418F-B2EB-B29731FC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331" y="2745715"/>
            <a:ext cx="1343323" cy="113713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349CB0-4154-450E-A053-AFE3AAEE448D}"/>
              </a:ext>
            </a:extLst>
          </p:cNvPr>
          <p:cNvSpPr txBox="1"/>
          <p:nvPr/>
        </p:nvSpPr>
        <p:spPr>
          <a:xfrm>
            <a:off x="1634118" y="521478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2363B07-7702-4165-9B93-0F92BFA7EF0E}"/>
              </a:ext>
            </a:extLst>
          </p:cNvPr>
          <p:cNvSpPr txBox="1"/>
          <p:nvPr/>
        </p:nvSpPr>
        <p:spPr>
          <a:xfrm>
            <a:off x="3974671" y="521478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146B18-1DC8-47B2-8A8B-B33FAF06B81C}"/>
              </a:ext>
            </a:extLst>
          </p:cNvPr>
          <p:cNvSpPr txBox="1"/>
          <p:nvPr/>
        </p:nvSpPr>
        <p:spPr>
          <a:xfrm>
            <a:off x="6473928" y="5131487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7521253-2CEF-4491-B031-04F9489C7C69}"/>
              </a:ext>
            </a:extLst>
          </p:cNvPr>
          <p:cNvSpPr txBox="1"/>
          <p:nvPr/>
        </p:nvSpPr>
        <p:spPr>
          <a:xfrm>
            <a:off x="8782315" y="5131487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0C982F4-3925-44A3-8CD8-19A739D6B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3929" y="19710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4CC11-ADFA-4FD6-BF58-1467F05E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BUDIMO PAŽLJIVI I POKUŠAJMO OPET.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D99666EF-8CAF-406A-8728-D1032B33B5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81524" y="4264689"/>
            <a:ext cx="1254639" cy="952650"/>
          </a:xfrm>
          <a:prstGeom prst="rect">
            <a:avLst/>
          </a:prstGeom>
        </p:spPr>
      </p:pic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542925CA-A651-480D-AE7F-22991BB92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227" y="4264689"/>
            <a:ext cx="1254639" cy="952650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8BA2A6F4-79C2-4F6C-AE0E-974340BF6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30" y="4264689"/>
            <a:ext cx="1254639" cy="952650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5800ECD9-DA2C-40AD-B65E-9D859D09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950" y="4264689"/>
            <a:ext cx="1254639" cy="9526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BEFAF3-9390-4297-BC79-B5A38E15E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81" y="2671122"/>
            <a:ext cx="1343323" cy="11371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92483A5-3482-45F1-AC58-69A1464D1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543" y="2708852"/>
            <a:ext cx="1343323" cy="11371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4AE4697-727C-4DDC-B02F-0A4A219D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905" y="2708852"/>
            <a:ext cx="1343323" cy="113713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0C6BA07-4181-4393-87B2-94B95275246F}"/>
              </a:ext>
            </a:extLst>
          </p:cNvPr>
          <p:cNvSpPr txBox="1"/>
          <p:nvPr/>
        </p:nvSpPr>
        <p:spPr>
          <a:xfrm>
            <a:off x="2027102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2D46084-F927-4AC8-9EC8-CACFAE014696}"/>
              </a:ext>
            </a:extLst>
          </p:cNvPr>
          <p:cNvSpPr txBox="1"/>
          <p:nvPr/>
        </p:nvSpPr>
        <p:spPr>
          <a:xfrm>
            <a:off x="4372334" y="5274196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D613686-56C4-4AB3-AE63-02326A21685D}"/>
              </a:ext>
            </a:extLst>
          </p:cNvPr>
          <p:cNvSpPr txBox="1"/>
          <p:nvPr/>
        </p:nvSpPr>
        <p:spPr>
          <a:xfrm>
            <a:off x="6526696" y="5274196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71F3D54-9E44-44E4-8F3E-CA2D657001A9}"/>
              </a:ext>
            </a:extLst>
          </p:cNvPr>
          <p:cNvSpPr txBox="1"/>
          <p:nvPr/>
        </p:nvSpPr>
        <p:spPr>
          <a:xfrm>
            <a:off x="8827399" y="5300829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95F53AA-AE77-4780-B55B-40836CB2F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2056" y="17118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4C917-F59B-4D6F-B614-FAD53FFC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MOŽEMO LI MALO BRŽE? POKUŠAJMO!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CA0F9B2A-546E-4B7A-961C-2A103D4716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479683" y="4257907"/>
            <a:ext cx="1267167" cy="962163"/>
          </a:xfrm>
          <a:prstGeom prst="rect">
            <a:avLst/>
          </a:prstGeom>
        </p:spPr>
      </p:pic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FFD2E602-7A0A-42E5-8E21-2A7EA044E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05" y="4257906"/>
            <a:ext cx="1267167" cy="962163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E5312318-8547-4C1D-B063-520599FB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88" y="4265097"/>
            <a:ext cx="1267167" cy="962163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A70B72A3-9361-47CA-9325-808D61240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862" y="4257907"/>
            <a:ext cx="1267167" cy="9621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6891B38-AD3D-41C2-9A23-1AF7404C2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449" y="2860431"/>
            <a:ext cx="1343323" cy="11371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1165A9-62B8-4AA6-BD31-8BAADAF9F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6" y="2786531"/>
            <a:ext cx="1343323" cy="113713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35F39DD-312B-413D-9362-228A96A23F36}"/>
              </a:ext>
            </a:extLst>
          </p:cNvPr>
          <p:cNvSpPr txBox="1"/>
          <p:nvPr/>
        </p:nvSpPr>
        <p:spPr>
          <a:xfrm>
            <a:off x="2027102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2E25A6D-38CC-4FAB-9B11-0379BF92C43A}"/>
              </a:ext>
            </a:extLst>
          </p:cNvPr>
          <p:cNvSpPr txBox="1"/>
          <p:nvPr/>
        </p:nvSpPr>
        <p:spPr>
          <a:xfrm>
            <a:off x="3858240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B0967EF-88CD-469E-AB03-58CB6E00C915}"/>
              </a:ext>
            </a:extLst>
          </p:cNvPr>
          <p:cNvSpPr txBox="1"/>
          <p:nvPr/>
        </p:nvSpPr>
        <p:spPr>
          <a:xfrm>
            <a:off x="6247301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B862228-93F6-48B6-8107-EA58AE78AECF}"/>
              </a:ext>
            </a:extLst>
          </p:cNvPr>
          <p:cNvSpPr txBox="1"/>
          <p:nvPr/>
        </p:nvSpPr>
        <p:spPr>
          <a:xfrm>
            <a:off x="8366497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54F4BC6-5CA2-4720-9168-A78EBC2B4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9339" y="16398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36078-ECD5-4207-B174-F8720C22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 JOŠ BRŽE?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49CE2C98-4AD1-47FA-8B13-5A6CA80F8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551676" y="4043070"/>
            <a:ext cx="1398701" cy="1062037"/>
          </a:xfrm>
          <a:prstGeom prst="rect">
            <a:avLst/>
          </a:prstGeom>
        </p:spPr>
      </p:pic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2943BCC9-FB2A-4ED5-A04B-FFE99904F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106" y="4062623"/>
            <a:ext cx="1398701" cy="1062037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EA1D9D02-12BA-4EE8-BC4B-D18888C7E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378" y="4042782"/>
            <a:ext cx="1398701" cy="1062037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1CA325C7-E378-40AF-B405-F4F3E83A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537" y="4007557"/>
            <a:ext cx="1398701" cy="106203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2C11A8A-3155-490C-956C-5869E7D7FADB}"/>
              </a:ext>
            </a:extLst>
          </p:cNvPr>
          <p:cNvSpPr txBox="1"/>
          <p:nvPr/>
        </p:nvSpPr>
        <p:spPr>
          <a:xfrm>
            <a:off x="2027102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F0AFA58-B723-4817-8A80-8E6A20D651F9}"/>
              </a:ext>
            </a:extLst>
          </p:cNvPr>
          <p:cNvSpPr txBox="1"/>
          <p:nvPr/>
        </p:nvSpPr>
        <p:spPr>
          <a:xfrm>
            <a:off x="4369586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ACFDCF2-9402-428F-BDEE-A513787D9072}"/>
              </a:ext>
            </a:extLst>
          </p:cNvPr>
          <p:cNvSpPr txBox="1"/>
          <p:nvPr/>
        </p:nvSpPr>
        <p:spPr>
          <a:xfrm>
            <a:off x="6679017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8DC3363-1284-4300-A01A-82A8D954982F}"/>
              </a:ext>
            </a:extLst>
          </p:cNvPr>
          <p:cNvSpPr txBox="1"/>
          <p:nvPr/>
        </p:nvSpPr>
        <p:spPr>
          <a:xfrm>
            <a:off x="8940858" y="5285805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FD3A3E9-D6F3-4E73-BF6F-717D52FFA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054" y="2570089"/>
            <a:ext cx="1343323" cy="11371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ABD4BF3-11CF-4CF6-8B0E-80758BD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106" y="2570089"/>
            <a:ext cx="1343323" cy="113713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5AD6323-9542-4BF8-927A-6FBCD7BD9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309" y="2574546"/>
            <a:ext cx="1343323" cy="1137138"/>
          </a:xfrm>
          <a:prstGeom prst="rect">
            <a:avLst/>
          </a:prstGeom>
        </p:spPr>
      </p:pic>
      <p:pic>
        <p:nvPicPr>
          <p:cNvPr id="1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1D2312EE-D71A-408D-A087-E3D3A6B26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9136" y="15776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2E098-60E0-40F4-85C3-61CC2EB4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možeš li pratiti ovo? Vježbaj!</a:t>
            </a:r>
          </a:p>
        </p:txBody>
      </p:sp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35AB14D2-DE72-42FD-86D0-D903C8D902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390906" y="2677681"/>
            <a:ext cx="881777" cy="669535"/>
          </a:xfrm>
          <a:prstGeom prst="rect">
            <a:avLst/>
          </a:prstGeom>
        </p:spPr>
      </p:pic>
      <p:pic>
        <p:nvPicPr>
          <p:cNvPr id="5" name="Rezervirano mjesto sadržaja 8">
            <a:extLst>
              <a:ext uri="{FF2B5EF4-FFF2-40B4-BE49-F238E27FC236}">
                <a16:creationId xmlns:a16="http://schemas.microsoft.com/office/drawing/2014/main" id="{1451643F-993B-4543-96EA-C4CFA197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962" y="2706127"/>
            <a:ext cx="881777" cy="669535"/>
          </a:xfrm>
          <a:prstGeom prst="rect">
            <a:avLst/>
          </a:prstGeom>
        </p:spPr>
      </p:pic>
      <p:pic>
        <p:nvPicPr>
          <p:cNvPr id="6" name="Rezervirano mjesto sadržaja 8">
            <a:extLst>
              <a:ext uri="{FF2B5EF4-FFF2-40B4-BE49-F238E27FC236}">
                <a16:creationId xmlns:a16="http://schemas.microsoft.com/office/drawing/2014/main" id="{25AD17EB-34E8-4103-8C6E-B4330F14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481" y="2706127"/>
            <a:ext cx="881777" cy="669535"/>
          </a:xfrm>
          <a:prstGeom prst="rect">
            <a:avLst/>
          </a:prstGeom>
        </p:spPr>
      </p:pic>
      <p:pic>
        <p:nvPicPr>
          <p:cNvPr id="7" name="Rezervirano mjesto sadržaja 8">
            <a:extLst>
              <a:ext uri="{FF2B5EF4-FFF2-40B4-BE49-F238E27FC236}">
                <a16:creationId xmlns:a16="http://schemas.microsoft.com/office/drawing/2014/main" id="{0268B011-B273-4326-BE5A-606CED736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95" y="2706127"/>
            <a:ext cx="881777" cy="669535"/>
          </a:xfrm>
          <a:prstGeom prst="rect">
            <a:avLst/>
          </a:prstGeom>
        </p:spPr>
      </p:pic>
      <p:pic>
        <p:nvPicPr>
          <p:cNvPr id="8" name="Rezervirano mjesto sadržaja 8">
            <a:extLst>
              <a:ext uri="{FF2B5EF4-FFF2-40B4-BE49-F238E27FC236}">
                <a16:creationId xmlns:a16="http://schemas.microsoft.com/office/drawing/2014/main" id="{9C53D265-0929-45AD-804F-5483BD71D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05" y="4954026"/>
            <a:ext cx="881777" cy="669535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E03D682F-9848-42CC-9202-A098CD495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495" y="4954026"/>
            <a:ext cx="881777" cy="669535"/>
          </a:xfrm>
          <a:prstGeom prst="rect">
            <a:avLst/>
          </a:prstGeom>
        </p:spPr>
      </p:pic>
      <p:pic>
        <p:nvPicPr>
          <p:cNvPr id="10" name="Rezervirano mjesto sadržaja 8">
            <a:extLst>
              <a:ext uri="{FF2B5EF4-FFF2-40B4-BE49-F238E27FC236}">
                <a16:creationId xmlns:a16="http://schemas.microsoft.com/office/drawing/2014/main" id="{C6249A74-BE75-4FD7-ACCE-B92C3534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481" y="4954026"/>
            <a:ext cx="881777" cy="669535"/>
          </a:xfrm>
          <a:prstGeom prst="rect">
            <a:avLst/>
          </a:prstGeom>
        </p:spPr>
      </p:pic>
      <p:pic>
        <p:nvPicPr>
          <p:cNvPr id="11" name="Rezervirano mjesto sadržaja 8">
            <a:extLst>
              <a:ext uri="{FF2B5EF4-FFF2-40B4-BE49-F238E27FC236}">
                <a16:creationId xmlns:a16="http://schemas.microsoft.com/office/drawing/2014/main" id="{E466FA29-847C-4BBE-AE9D-0EA53E0F8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953" y="4954026"/>
            <a:ext cx="881777" cy="66953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7543A4C-DDB0-4B40-B0EF-6C9F19F3C333}"/>
              </a:ext>
            </a:extLst>
          </p:cNvPr>
          <p:cNvSpPr txBox="1"/>
          <p:nvPr/>
        </p:nvSpPr>
        <p:spPr>
          <a:xfrm>
            <a:off x="1529953" y="3137409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4216819-A56F-4E36-B01B-A05DD411ED20}"/>
              </a:ext>
            </a:extLst>
          </p:cNvPr>
          <p:cNvSpPr txBox="1"/>
          <p:nvPr/>
        </p:nvSpPr>
        <p:spPr>
          <a:xfrm>
            <a:off x="1529953" y="5383459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53FE970-F371-4E8F-841F-E68AFC0340BB}"/>
              </a:ext>
            </a:extLst>
          </p:cNvPr>
          <p:cNvSpPr txBox="1"/>
          <p:nvPr/>
        </p:nvSpPr>
        <p:spPr>
          <a:xfrm>
            <a:off x="3407615" y="3137409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D9AC4F5-96C7-4BFF-AD1A-152E9A60F960}"/>
              </a:ext>
            </a:extLst>
          </p:cNvPr>
          <p:cNvSpPr txBox="1"/>
          <p:nvPr/>
        </p:nvSpPr>
        <p:spPr>
          <a:xfrm>
            <a:off x="3421411" y="541832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8555B0D-F70D-4CFF-8EA5-146C87D9B266}"/>
              </a:ext>
            </a:extLst>
          </p:cNvPr>
          <p:cNvSpPr txBox="1"/>
          <p:nvPr/>
        </p:nvSpPr>
        <p:spPr>
          <a:xfrm>
            <a:off x="5254204" y="3143988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9A625AC-C569-4509-B972-4434F313EB7F}"/>
              </a:ext>
            </a:extLst>
          </p:cNvPr>
          <p:cNvSpPr txBox="1"/>
          <p:nvPr/>
        </p:nvSpPr>
        <p:spPr>
          <a:xfrm>
            <a:off x="5303186" y="541832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7DEF6D3-0AED-4CB8-959A-E8ACE395E0E2}"/>
              </a:ext>
            </a:extLst>
          </p:cNvPr>
          <p:cNvSpPr txBox="1"/>
          <p:nvPr/>
        </p:nvSpPr>
        <p:spPr>
          <a:xfrm>
            <a:off x="7238227" y="3143988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DC3B482-F00D-4865-85C8-849B8CA1527D}"/>
              </a:ext>
            </a:extLst>
          </p:cNvPr>
          <p:cNvSpPr txBox="1"/>
          <p:nvPr/>
        </p:nvSpPr>
        <p:spPr>
          <a:xfrm>
            <a:off x="7415850" y="5418324"/>
            <a:ext cx="381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93E2FECD-0DC0-4213-B26A-335F4C511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972" y="1900554"/>
            <a:ext cx="951639" cy="805573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5722319-38EE-4682-BE34-4074ED938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030" y="1900621"/>
            <a:ext cx="951639" cy="80557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E6A7E7C6-D9ED-4481-8DAB-FB59D9D0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972" y="4148452"/>
            <a:ext cx="951639" cy="805573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8623293C-6E60-40FF-9023-A03961B63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549" y="4148453"/>
            <a:ext cx="951639" cy="805573"/>
          </a:xfrm>
          <a:prstGeom prst="rect">
            <a:avLst/>
          </a:prstGeom>
        </p:spPr>
      </p:pic>
      <p:pic>
        <p:nvPicPr>
          <p:cNvPr id="2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D3DB931-73DB-42C4-B964-8266A7C33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2346" y="15865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548CBC-1880-4ADE-A683-03561ECA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BRAVO!!!</a:t>
            </a:r>
            <a:br>
              <a:rPr lang="hr-HR" dirty="0"/>
            </a:br>
            <a:r>
              <a:rPr lang="hr-HR" dirty="0"/>
              <a:t>VJEŽBAJ RITAM S VLASTITIM UDARALJKAMA. UMJESTO PLJESKA MOŽEŠ KORISTITI: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A058226-4827-4BFF-AF63-17CF18F002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9108" y="2642170"/>
            <a:ext cx="1429194" cy="2143179"/>
          </a:xfr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B750CA6A-9D0D-4B12-BCED-0EA3A101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2183">
            <a:off x="2353289" y="2722069"/>
            <a:ext cx="1429194" cy="21431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A05F89A-B239-48EE-A4D8-0DF2FC99C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16400">
            <a:off x="4448306" y="3353624"/>
            <a:ext cx="2863451" cy="286345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0447188-69CB-4D20-9396-C37EB0E93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927" y="3374485"/>
            <a:ext cx="3548039" cy="31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298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60</TotalTime>
  <Words>151</Words>
  <Application>Microsoft Office PowerPoint</Application>
  <PresentationFormat>Široki zaslon</PresentationFormat>
  <Paragraphs>47</Paragraphs>
  <Slides>10</Slides>
  <Notes>0</Notes>
  <HiddenSlides>0</HiddenSlides>
  <MMClips>7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Algerian</vt:lpstr>
      <vt:lpstr>Arial</vt:lpstr>
      <vt:lpstr>Bahnschrift SemiLight Condensed</vt:lpstr>
      <vt:lpstr>Bodoni MT</vt:lpstr>
      <vt:lpstr>Tw Cen MT</vt:lpstr>
      <vt:lpstr>Kapljica</vt:lpstr>
      <vt:lpstr>Vježbajmo ritam</vt:lpstr>
      <vt:lpstr>NA SLICI VIDIMO 4 LOPOČA. BROJIMO ZAJEDNO. </vt:lpstr>
      <vt:lpstr>NA SVAKI LOPOČ JE SKOČILA PO JEDNA ŽABA. BROJIMO LOPOČE A KADA VIDIMO ŽABU PLJESNIMO RUKAMA.</vt:lpstr>
      <vt:lpstr>VJEŽBAJMO RITAM. BROJIMO LOPOČE A KADA VIDIMO ŽABU PLJESNIMO RUKAMA.</vt:lpstr>
      <vt:lpstr>BUDIMO PAŽLJIVI I POKUŠAJMO OPET.</vt:lpstr>
      <vt:lpstr>MOŽEMO LI MALO BRŽE? POKUŠAJMO!</vt:lpstr>
      <vt:lpstr>I JOŠ BRŽE?</vt:lpstr>
      <vt:lpstr>A možeš li pratiti ovo? Vježbaj!</vt:lpstr>
      <vt:lpstr>BRAVO!!! VJEŽBAJ RITAM S VLASTITIM UDARALJKAMA. UMJESTO PLJESKA MOŽEŠ KORISTITI: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Vježbajmo ritam</dc:title>
  <dc:creator>Jasmina Bregović Furdi</dc:creator>
  <cp:lastModifiedBy>Jasmina Bregović Furdi</cp:lastModifiedBy>
  <cp:revision>17</cp:revision>
  <dcterms:created xsi:type="dcterms:W3CDTF">2021-09-23T08:20:58Z</dcterms:created>
  <dcterms:modified xsi:type="dcterms:W3CDTF">2021-09-23T09:21:34Z</dcterms:modified>
</cp:coreProperties>
</file>