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1" r:id="rId6"/>
    <p:sldId id="279" r:id="rId7"/>
    <p:sldId id="283" r:id="rId8"/>
    <p:sldId id="281" r:id="rId9"/>
    <p:sldId id="280" r:id="rId10"/>
    <p:sldId id="284" r:id="rId11"/>
    <p:sldId id="285" r:id="rId12"/>
    <p:sldId id="286" r:id="rId13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obrodošlica" id="{E75E278A-FF0E-49A4-B170-79828D63BBAD}">
          <p14:sldIdLst>
            <p14:sldId id="256"/>
          </p14:sldIdLst>
        </p14:section>
        <p14:section name="Dizajn, pretapanje, opaske, suradnja, vođenje kroz kontrole" id="{B9B51309-D148-4332-87C2-07BE32FBCA3B}">
          <p14:sldIdLst>
            <p14:sldId id="271"/>
            <p14:sldId id="279"/>
            <p14:sldId id="283"/>
            <p14:sldId id="281"/>
            <p14:sldId id="280"/>
            <p14:sldId id="284"/>
            <p14:sldId id="285"/>
            <p14:sldId id="286"/>
          </p14:sldIdLst>
        </p14:section>
        <p14:section name="Više informacija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241" autoAdjust="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5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9D36C-0DF4-4675-A405-E06BF4BC58DF}" type="datetime1">
              <a:rPr lang="hr-HR" smtClean="0"/>
              <a:t>21.9.2020.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5D1F1C4-E6A8-494C-9725-427D4B7FD8DB}" type="datetime1">
              <a:rPr lang="hr-HR" noProof="0" smtClean="0"/>
              <a:t>21.9.2020.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450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6206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0055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9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sz="1800" noProof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hr-HR" sz="1800" noProof="0"/>
          </a:p>
        </p:txBody>
      </p:sp>
      <p:cxnSp>
        <p:nvCxnSpPr>
          <p:cNvPr id="12" name="Ravni poveznik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/>
              <a:t>Kliknite da biste uredili stilove teksta matrice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/>
              <a:t>Druga razina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/>
              <a:t>Treća razina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/>
              <a:t>Četvrta razina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/>
              <a:t>Peta razina</a:t>
            </a:r>
          </a:p>
        </p:txBody>
      </p:sp>
      <p:sp>
        <p:nvSpPr>
          <p:cNvPr id="6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9A39D04-E88C-482C-A870-64D8F2205D0F}" type="datetime1">
              <a:rPr lang="hr-HR" noProof="0" smtClean="0"/>
              <a:t>21.9.2020.</a:t>
            </a:fld>
            <a:endParaRPr lang="hr-HR" noProof="0"/>
          </a:p>
        </p:txBody>
      </p:sp>
      <p:sp>
        <p:nvSpPr>
          <p:cNvPr id="7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8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sz="1800" noProof="0"/>
          </a:p>
        </p:txBody>
      </p:sp>
      <p:sp>
        <p:nvSpPr>
          <p:cNvPr id="10" name="Pravokutnik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sz="1800" noProof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7" name="Rezervirano mjesto za sadržaj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/>
              <a:t>Kliknite da biste uredili stilove teksta matrice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/>
              <a:t>Druga razina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/>
              <a:t>Treća razina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/>
              <a:t>Četvrta razina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hr-HR" sz="1800" noProof="0"/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777854B-B35F-404E-822B-AC82B03C99AB}" type="datetime1">
              <a:rPr lang="hr-HR" noProof="0" smtClean="0"/>
              <a:t>21.9.2020.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hr-HR" noProof="0" smtClean="0"/>
              <a:pPr/>
              <a:t>‹#›</a:t>
            </a:fld>
            <a:endParaRPr lang="hr-HR" noProof="0"/>
          </a:p>
        </p:txBody>
      </p:sp>
      <p:cxnSp>
        <p:nvCxnSpPr>
          <p:cNvPr id="8" name="Ravni poveznik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hr-HR" sz="4800" dirty="0">
                <a:solidFill>
                  <a:schemeClr val="bg1"/>
                </a:solidFill>
              </a:rPr>
              <a:t>GODIŠNJE DOBA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666191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hr-HR" sz="6600" b="1" dirty="0">
                <a:solidFill>
                  <a:schemeClr val="bg1"/>
                </a:solidFill>
                <a:latin typeface="+mj-lt"/>
              </a:rPr>
              <a:t>      </a:t>
            </a:r>
            <a:r>
              <a:rPr lang="hr-HR" sz="8800" b="1" dirty="0">
                <a:solidFill>
                  <a:schemeClr val="bg1"/>
                </a:solidFill>
                <a:latin typeface="+mj-lt"/>
              </a:rPr>
              <a:t>JESEN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DBA62864-E01C-498F-9562-9B1BAEE76023}"/>
              </a:ext>
            </a:extLst>
          </p:cNvPr>
          <p:cNvSpPr txBox="1"/>
          <p:nvPr/>
        </p:nvSpPr>
        <p:spPr>
          <a:xfrm>
            <a:off x="668740" y="1692322"/>
            <a:ext cx="76427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VRIJEME POSTAJE SVE HLADNIJE. </a:t>
            </a:r>
          </a:p>
          <a:p>
            <a:endParaRPr lang="hr-HR" sz="2800" dirty="0"/>
          </a:p>
          <a:p>
            <a:r>
              <a:rPr lang="hr-HR" sz="2800" dirty="0"/>
              <a:t>ČESTO PADA KIŠA.</a:t>
            </a:r>
          </a:p>
          <a:p>
            <a:endParaRPr lang="hr-HR" sz="2800" dirty="0"/>
          </a:p>
          <a:p>
            <a:r>
              <a:rPr lang="hr-HR" sz="2800" dirty="0"/>
              <a:t>ČESTO PUŠE VJETAR.</a:t>
            </a:r>
          </a:p>
        </p:txBody>
      </p:sp>
      <p:pic>
        <p:nvPicPr>
          <p:cNvPr id="1026" name="Picture 2" descr="Free Vector | Young woman on autumn park">
            <a:extLst>
              <a:ext uri="{FF2B5EF4-FFF2-40B4-BE49-F238E27FC236}">
                <a16:creationId xmlns:a16="http://schemas.microsoft.com/office/drawing/2014/main" id="{2F238F41-91AD-402A-8099-1AB47E096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449" y="1812366"/>
            <a:ext cx="3627319" cy="362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2B7B0CDF-6DC2-47F3-9D12-38DBD510C1A0}"/>
              </a:ext>
            </a:extLst>
          </p:cNvPr>
          <p:cNvSpPr txBox="1"/>
          <p:nvPr/>
        </p:nvSpPr>
        <p:spPr>
          <a:xfrm>
            <a:off x="7806449" y="5074182"/>
            <a:ext cx="3627320" cy="365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028" name="Picture 4" descr="Free Raining Weather Cliparts, Download Free Clip Art, Free Clip Art on  Clipart Library">
            <a:extLst>
              <a:ext uri="{FF2B5EF4-FFF2-40B4-BE49-F238E27FC236}">
                <a16:creationId xmlns:a16="http://schemas.microsoft.com/office/drawing/2014/main" id="{804EB14A-C308-4992-A5A5-DA5B89559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03" y="2564170"/>
            <a:ext cx="1965278" cy="194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Pictures Of Wind Blowing, Download Free Clip Art, Free Clip Art on  Clipart Library">
            <a:extLst>
              <a:ext uri="{FF2B5EF4-FFF2-40B4-BE49-F238E27FC236}">
                <a16:creationId xmlns:a16="http://schemas.microsoft.com/office/drawing/2014/main" id="{72845F4C-295E-471E-99CE-EFCCAA925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22" y="4514094"/>
            <a:ext cx="2804159" cy="185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slov 3">
            <a:extLst>
              <a:ext uri="{FF2B5EF4-FFF2-40B4-BE49-F238E27FC236}">
                <a16:creationId xmlns:a16="http://schemas.microsoft.com/office/drawing/2014/main" id="{64A52816-562A-4D35-9E02-1E5CA6783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7763477" cy="640080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latin typeface="Segoe UI Light" panose="020B0502040204020203" pitchFamily="34" charset="0"/>
                <a:cs typeface="Segoe UI Light" panose="020B0502040204020203" pitchFamily="34" charset="0"/>
              </a:rPr>
              <a:t>POSLIJE LJETA DOLAZI JESEN</a:t>
            </a: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7763477" cy="640080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latin typeface="Segoe UI Light" panose="020B0502040204020203" pitchFamily="34" charset="0"/>
                <a:cs typeface="Segoe UI Light" panose="020B0502040204020203" pitchFamily="34" charset="0"/>
              </a:rPr>
              <a:t>ODIJEVAMO JESENSKU ODJEĆU I OBUĆU</a:t>
            </a:r>
          </a:p>
        </p:txBody>
      </p:sp>
      <p:pic>
        <p:nvPicPr>
          <p:cNvPr id="2050" name="Picture 2" descr="ಌ○‿✿⁀rainy Days‿✿⁀○ಌ - Rain Boots Clipart Png , Transparent Cartoon, Free  Cliparts &amp; Silhouettes - NetClipart">
            <a:extLst>
              <a:ext uri="{FF2B5EF4-FFF2-40B4-BE49-F238E27FC236}">
                <a16:creationId xmlns:a16="http://schemas.microsoft.com/office/drawing/2014/main" id="{0105428D-6DD6-40E2-98C0-D655AA67A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96" y="4681238"/>
            <a:ext cx="1828644" cy="145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utumn Clipart fall clipart fall sticker clipart printable | Etsy in 2020 |  Autumn stickers, Clip art, Fall planner stickers">
            <a:extLst>
              <a:ext uri="{FF2B5EF4-FFF2-40B4-BE49-F238E27FC236}">
                <a16:creationId xmlns:a16="http://schemas.microsoft.com/office/drawing/2014/main" id="{B2F120DD-2269-40E4-9E00-640678263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52" y="2911936"/>
            <a:ext cx="2367839" cy="294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ee Wool Sweater Cliparts, Download Free Clip Art, Free Clip Art on  Clipart Library">
            <a:extLst>
              <a:ext uri="{FF2B5EF4-FFF2-40B4-BE49-F238E27FC236}">
                <a16:creationId xmlns:a16="http://schemas.microsoft.com/office/drawing/2014/main" id="{ADC424E3-8B39-4F24-A9F0-62791B9E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92" y="1938122"/>
            <a:ext cx="2402857" cy="19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Jeans clothes pants html png - Clipartix">
            <a:extLst>
              <a:ext uri="{FF2B5EF4-FFF2-40B4-BE49-F238E27FC236}">
                <a16:creationId xmlns:a16="http://schemas.microsoft.com/office/drawing/2014/main" id="{C9593ED3-EDC3-4D98-906A-6C7BFED6B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80" y="2350933"/>
            <a:ext cx="15716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ownload Turquoise Orange Sock Clip Art - Socks Clipart - Full Size PNG  Image - PNGkit">
            <a:extLst>
              <a:ext uri="{FF2B5EF4-FFF2-40B4-BE49-F238E27FC236}">
                <a16:creationId xmlns:a16="http://schemas.microsoft.com/office/drawing/2014/main" id="{2F25BFF5-66CB-46F1-BA7A-A27649793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97" y="4881549"/>
            <a:ext cx="1701152" cy="1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Blue umbrella clipart. Free download transparent .PNG | Creazilla">
            <a:extLst>
              <a:ext uri="{FF2B5EF4-FFF2-40B4-BE49-F238E27FC236}">
                <a16:creationId xmlns:a16="http://schemas.microsoft.com/office/drawing/2014/main" id="{456054F6-F160-4295-91AF-8521D54D4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96" y="1496027"/>
            <a:ext cx="2736020" cy="253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kstniOkvir 40">
            <a:extLst>
              <a:ext uri="{FF2B5EF4-FFF2-40B4-BE49-F238E27FC236}">
                <a16:creationId xmlns:a16="http://schemas.microsoft.com/office/drawing/2014/main" id="{F89AF63D-A5E0-408A-95F5-CFAF8C9FF341}"/>
              </a:ext>
            </a:extLst>
          </p:cNvPr>
          <p:cNvSpPr txBox="1"/>
          <p:nvPr/>
        </p:nvSpPr>
        <p:spPr>
          <a:xfrm>
            <a:off x="1759527" y="3909186"/>
            <a:ext cx="142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duga majica</a:t>
            </a:r>
          </a:p>
        </p:txBody>
      </p:sp>
      <p:sp>
        <p:nvSpPr>
          <p:cNvPr id="42" name="TekstniOkvir 41">
            <a:extLst>
              <a:ext uri="{FF2B5EF4-FFF2-40B4-BE49-F238E27FC236}">
                <a16:creationId xmlns:a16="http://schemas.microsoft.com/office/drawing/2014/main" id="{F572AD0D-C703-4C4D-BDFC-70C4B5B53F2D}"/>
              </a:ext>
            </a:extLst>
          </p:cNvPr>
          <p:cNvSpPr txBox="1"/>
          <p:nvPr/>
        </p:nvSpPr>
        <p:spPr>
          <a:xfrm>
            <a:off x="4575499" y="5338964"/>
            <a:ext cx="142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duge hlače</a:t>
            </a:r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id="{B1F5F9E8-3CF9-4742-A6ED-DEEA1E3FAB96}"/>
              </a:ext>
            </a:extLst>
          </p:cNvPr>
          <p:cNvSpPr txBox="1"/>
          <p:nvPr/>
        </p:nvSpPr>
        <p:spPr>
          <a:xfrm>
            <a:off x="1220240" y="5407718"/>
            <a:ext cx="107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čarape</a:t>
            </a:r>
          </a:p>
        </p:txBody>
      </p:sp>
      <p:sp>
        <p:nvSpPr>
          <p:cNvPr id="44" name="TekstniOkvir 43">
            <a:extLst>
              <a:ext uri="{FF2B5EF4-FFF2-40B4-BE49-F238E27FC236}">
                <a16:creationId xmlns:a16="http://schemas.microsoft.com/office/drawing/2014/main" id="{0011AAB9-F70D-4C43-8AB4-AD4FC315D6A3}"/>
              </a:ext>
            </a:extLst>
          </p:cNvPr>
          <p:cNvSpPr txBox="1"/>
          <p:nvPr/>
        </p:nvSpPr>
        <p:spPr>
          <a:xfrm>
            <a:off x="6878067" y="5981045"/>
            <a:ext cx="142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čizme</a:t>
            </a:r>
          </a:p>
        </p:txBody>
      </p:sp>
      <p:sp>
        <p:nvSpPr>
          <p:cNvPr id="45" name="TekstniOkvir 44">
            <a:extLst>
              <a:ext uri="{FF2B5EF4-FFF2-40B4-BE49-F238E27FC236}">
                <a16:creationId xmlns:a16="http://schemas.microsoft.com/office/drawing/2014/main" id="{4ECAE0B5-B4F1-40D2-96B1-31F7E19F0B87}"/>
              </a:ext>
            </a:extLst>
          </p:cNvPr>
          <p:cNvSpPr txBox="1"/>
          <p:nvPr/>
        </p:nvSpPr>
        <p:spPr>
          <a:xfrm>
            <a:off x="9732094" y="5854705"/>
            <a:ext cx="142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kaput</a:t>
            </a:r>
          </a:p>
        </p:txBody>
      </p:sp>
      <p:sp>
        <p:nvSpPr>
          <p:cNvPr id="46" name="TekstniOkvir 45">
            <a:extLst>
              <a:ext uri="{FF2B5EF4-FFF2-40B4-BE49-F238E27FC236}">
                <a16:creationId xmlns:a16="http://schemas.microsoft.com/office/drawing/2014/main" id="{036EE950-632A-4AB4-822A-DD733678E847}"/>
              </a:ext>
            </a:extLst>
          </p:cNvPr>
          <p:cNvSpPr txBox="1"/>
          <p:nvPr/>
        </p:nvSpPr>
        <p:spPr>
          <a:xfrm>
            <a:off x="7292913" y="4022933"/>
            <a:ext cx="142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kišobran</a:t>
            </a: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9D39CDF8-ED58-49A8-9628-E8A7BB83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7763477" cy="640080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latin typeface="Segoe UI Light" panose="020B0502040204020203" pitchFamily="34" charset="0"/>
                <a:cs typeface="Segoe UI Light" panose="020B0502040204020203" pitchFamily="34" charset="0"/>
              </a:rPr>
              <a:t>LIŠĆE ŽUTI I PADA S DRVEĆA.</a:t>
            </a:r>
          </a:p>
        </p:txBody>
      </p:sp>
      <p:pic>
        <p:nvPicPr>
          <p:cNvPr id="4098" name="Picture 2" descr="Autumn tree clipart 5 » Clipart Station">
            <a:extLst>
              <a:ext uri="{FF2B5EF4-FFF2-40B4-BE49-F238E27FC236}">
                <a16:creationId xmlns:a16="http://schemas.microsoft.com/office/drawing/2014/main" id="{D7615B7A-0468-49B5-A8EF-0581E612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63" y="1695308"/>
            <a:ext cx="42672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all tree clipart 2 » Clipart Station">
            <a:extLst>
              <a:ext uri="{FF2B5EF4-FFF2-40B4-BE49-F238E27FC236}">
                <a16:creationId xmlns:a16="http://schemas.microsoft.com/office/drawing/2014/main" id="{59640834-59A7-4028-A956-F542E34BE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97" y="1714358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88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3">
            <a:extLst>
              <a:ext uri="{FF2B5EF4-FFF2-40B4-BE49-F238E27FC236}">
                <a16:creationId xmlns:a16="http://schemas.microsoft.com/office/drawing/2014/main" id="{4EB32ED4-7043-4E88-A5D2-D4C18369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7763477" cy="640080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latin typeface="Segoe UI Light" panose="020B0502040204020203" pitchFamily="34" charset="0"/>
                <a:cs typeface="Segoe UI Light" panose="020B0502040204020203" pitchFamily="34" charset="0"/>
              </a:rPr>
              <a:t>BEREMO JESENSKE PLODOVE</a:t>
            </a:r>
          </a:p>
        </p:txBody>
      </p:sp>
      <p:pic>
        <p:nvPicPr>
          <p:cNvPr id="3074" name="Picture 2" descr="Premium Photo | Close up view of a single red apple isolated on a white  background.">
            <a:extLst>
              <a:ext uri="{FF2B5EF4-FFF2-40B4-BE49-F238E27FC236}">
                <a16:creationId xmlns:a16="http://schemas.microsoft.com/office/drawing/2014/main" id="{BD804417-E141-4282-AAE8-B7E573A06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93" y="1591278"/>
            <a:ext cx="2857437" cy="190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ar - FoodLink - Purdue Extension">
            <a:extLst>
              <a:ext uri="{FF2B5EF4-FFF2-40B4-BE49-F238E27FC236}">
                <a16:creationId xmlns:a16="http://schemas.microsoft.com/office/drawing/2014/main" id="{A49FC40A-A19F-4DD9-BF89-9FDBCD5AB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867" y="1657456"/>
            <a:ext cx="2113433" cy="21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lum &amp; Apricot global wholesale market prices - Tridge">
            <a:extLst>
              <a:ext uri="{FF2B5EF4-FFF2-40B4-BE49-F238E27FC236}">
                <a16:creationId xmlns:a16="http://schemas.microsoft.com/office/drawing/2014/main" id="{2395690B-993B-4A2C-B376-E4BC3FCDE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770" y="1478949"/>
            <a:ext cx="1903437" cy="19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33,250 Green Grapes Stock Photos, Pictures &amp; Royalty-Free Images - iStock">
            <a:extLst>
              <a:ext uri="{FF2B5EF4-FFF2-40B4-BE49-F238E27FC236}">
                <a16:creationId xmlns:a16="http://schemas.microsoft.com/office/drawing/2014/main" id="{11C72F54-BBBA-40E0-9697-B3DFC98EB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11" y="4130215"/>
            <a:ext cx="2777680" cy="190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mazon.com : 20 Big Max Pumpkin Seeds - Grows Pumpkins up to 100 lbs! Great  for Pies and Halloween by RDR Seeds : Garden &amp; Outdoor">
            <a:extLst>
              <a:ext uri="{FF2B5EF4-FFF2-40B4-BE49-F238E27FC236}">
                <a16:creationId xmlns:a16="http://schemas.microsoft.com/office/drawing/2014/main" id="{6CC56629-CB0C-4FA0-8C94-45A992E7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937" y="3570386"/>
            <a:ext cx="2777680" cy="28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CF3A3D36-8382-4C81-BD8C-1F7A38A623AA}"/>
              </a:ext>
            </a:extLst>
          </p:cNvPr>
          <p:cNvSpPr txBox="1"/>
          <p:nvPr/>
        </p:nvSpPr>
        <p:spPr>
          <a:xfrm>
            <a:off x="2169994" y="3494714"/>
            <a:ext cx="107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jabuka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D1BF6234-BEE7-4FB3-A4E3-23374B2F4291}"/>
              </a:ext>
            </a:extLst>
          </p:cNvPr>
          <p:cNvSpPr txBox="1"/>
          <p:nvPr/>
        </p:nvSpPr>
        <p:spPr>
          <a:xfrm>
            <a:off x="5697741" y="3765886"/>
            <a:ext cx="107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kruška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5F496A59-CDAF-4C96-A082-56C9AC89914D}"/>
              </a:ext>
            </a:extLst>
          </p:cNvPr>
          <p:cNvSpPr txBox="1"/>
          <p:nvPr/>
        </p:nvSpPr>
        <p:spPr>
          <a:xfrm>
            <a:off x="8777478" y="2358330"/>
            <a:ext cx="107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šljiva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4282E7E4-6492-4247-85D3-38811D815CD3}"/>
              </a:ext>
            </a:extLst>
          </p:cNvPr>
          <p:cNvSpPr txBox="1"/>
          <p:nvPr/>
        </p:nvSpPr>
        <p:spPr>
          <a:xfrm>
            <a:off x="3228566" y="6040612"/>
            <a:ext cx="107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grožđe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4CA32793-D978-4480-B5E3-B7F64B37BDE9}"/>
              </a:ext>
            </a:extLst>
          </p:cNvPr>
          <p:cNvSpPr txBox="1"/>
          <p:nvPr/>
        </p:nvSpPr>
        <p:spPr>
          <a:xfrm>
            <a:off x="7090764" y="5337022"/>
            <a:ext cx="107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bundeva</a:t>
            </a:r>
          </a:p>
        </p:txBody>
      </p:sp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Ravni poveznik 19" descr="Svijetlosiva crta koja razdvaja tekst i slike o pretapanju"/>
          <p:cNvCxnSpPr/>
          <p:nvPr/>
        </p:nvCxnSpPr>
        <p:spPr>
          <a:xfrm>
            <a:off x="6296866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Naslov 3">
            <a:extLst>
              <a:ext uri="{FF2B5EF4-FFF2-40B4-BE49-F238E27FC236}">
                <a16:creationId xmlns:a16="http://schemas.microsoft.com/office/drawing/2014/main" id="{B550C5AD-DF30-47F1-A16F-76D5F00E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7763477" cy="640080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latin typeface="Segoe UI Light" panose="020B0502040204020203" pitchFamily="34" charset="0"/>
                <a:cs typeface="Segoe UI Light" panose="020B0502040204020203" pitchFamily="34" charset="0"/>
              </a:rPr>
              <a:t>SKUPLJAMO KESTENE</a:t>
            </a:r>
          </a:p>
        </p:txBody>
      </p:sp>
      <p:pic>
        <p:nvPicPr>
          <p:cNvPr id="5122" name="Picture 2" descr="Champion chestnuts!">
            <a:extLst>
              <a:ext uri="{FF2B5EF4-FFF2-40B4-BE49-F238E27FC236}">
                <a16:creationId xmlns:a16="http://schemas.microsoft.com/office/drawing/2014/main" id="{DF6DA801-1688-4FDF-B307-03812EF76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45" y="2450683"/>
            <a:ext cx="4264926" cy="28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oast chestnuts recipe - BBC Food">
            <a:extLst>
              <a:ext uri="{FF2B5EF4-FFF2-40B4-BE49-F238E27FC236}">
                <a16:creationId xmlns:a16="http://schemas.microsoft.com/office/drawing/2014/main" id="{E8C05336-1970-4073-ACD9-CD867E1B8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28" y="1710956"/>
            <a:ext cx="2906973" cy="163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ore Adventures in Eating: Chestnuts | Rosemary's Blog">
            <a:extLst>
              <a:ext uri="{FF2B5EF4-FFF2-40B4-BE49-F238E27FC236}">
                <a16:creationId xmlns:a16="http://schemas.microsoft.com/office/drawing/2014/main" id="{4BD62A18-0692-4E9B-B586-C60160ED2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27" y="4188583"/>
            <a:ext cx="2906949" cy="163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5CAE506-F91C-4A81-A2E4-78A44A5ED496}"/>
              </a:ext>
            </a:extLst>
          </p:cNvPr>
          <p:cNvSpPr txBox="1"/>
          <p:nvPr/>
        </p:nvSpPr>
        <p:spPr>
          <a:xfrm>
            <a:off x="7126403" y="3397834"/>
            <a:ext cx="379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Kestene možemo peći u tavi.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4C7358C2-AF3F-439B-ACB5-3E329798BEBA}"/>
              </a:ext>
            </a:extLst>
          </p:cNvPr>
          <p:cNvSpPr txBox="1"/>
          <p:nvPr/>
        </p:nvSpPr>
        <p:spPr>
          <a:xfrm>
            <a:off x="7126403" y="5954530"/>
            <a:ext cx="379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Kestene možemo kuhati u loncu.</a:t>
            </a:r>
          </a:p>
        </p:txBody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73B84E57-1AA7-4A7A-88C1-FC8F7A5DB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9" y="300251"/>
            <a:ext cx="7654309" cy="787187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latin typeface="Segoe UI Light" panose="020B0502040204020203" pitchFamily="34" charset="0"/>
                <a:cs typeface="Segoe UI Light" panose="020B0502040204020203" pitchFamily="34" charset="0"/>
              </a:rPr>
              <a:t>OD JESENSKIH PLODOVA MOŽEMO PRIPREMITI:</a:t>
            </a:r>
          </a:p>
        </p:txBody>
      </p:sp>
      <p:pic>
        <p:nvPicPr>
          <p:cNvPr id="6146" name="Picture 2" descr="Poison in Apple Juice? Read Before Having Another Mug of Cider | Glamour">
            <a:extLst>
              <a:ext uri="{FF2B5EF4-FFF2-40B4-BE49-F238E27FC236}">
                <a16:creationId xmlns:a16="http://schemas.microsoft.com/office/drawing/2014/main" id="{90C0E395-F3F9-4CC6-8A8E-D28F0F9B1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37" y="1390354"/>
            <a:ext cx="2203473" cy="220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arly Autumn Fruit Salad | the Culinary Taste">
            <a:extLst>
              <a:ext uri="{FF2B5EF4-FFF2-40B4-BE49-F238E27FC236}">
                <a16:creationId xmlns:a16="http://schemas.microsoft.com/office/drawing/2014/main" id="{BE3F916D-926A-429A-AFAE-D0A9D89DE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369" y="1555182"/>
            <a:ext cx="2498424" cy="187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ompot od krušaka">
            <a:extLst>
              <a:ext uri="{FF2B5EF4-FFF2-40B4-BE49-F238E27FC236}">
                <a16:creationId xmlns:a16="http://schemas.microsoft.com/office/drawing/2014/main" id="{E8EE3D01-2FE1-4A93-B429-376A4F67B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647" y="4337707"/>
            <a:ext cx="2893146" cy="193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ekmez od šljiva (začinjeni) – Recepti">
            <a:extLst>
              <a:ext uri="{FF2B5EF4-FFF2-40B4-BE49-F238E27FC236}">
                <a16:creationId xmlns:a16="http://schemas.microsoft.com/office/drawing/2014/main" id="{0AA376A2-FFCF-4DBE-BE68-B6FAD6383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25" y="4277376"/>
            <a:ext cx="2498424" cy="199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 Glass And A Bottle Of Red Wine Isolated On White Background Stock Photo,  Picture And Royalty Free Image. Image 24260696.">
            <a:extLst>
              <a:ext uri="{FF2B5EF4-FFF2-40B4-BE49-F238E27FC236}">
                <a16:creationId xmlns:a16="http://schemas.microsoft.com/office/drawing/2014/main" id="{A05AA3BA-F032-44C3-BCBE-02590660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262" y="1396146"/>
            <a:ext cx="2073475" cy="33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097FE216-EA93-475F-B374-8EAD23902633}"/>
              </a:ext>
            </a:extLst>
          </p:cNvPr>
          <p:cNvSpPr txBox="1"/>
          <p:nvPr/>
        </p:nvSpPr>
        <p:spPr>
          <a:xfrm>
            <a:off x="672652" y="5906783"/>
            <a:ext cx="107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pekmez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359BA3C-AB5E-4DAC-BEF6-0E7CACF9F4EB}"/>
              </a:ext>
            </a:extLst>
          </p:cNvPr>
          <p:cNvSpPr txBox="1"/>
          <p:nvPr/>
        </p:nvSpPr>
        <p:spPr>
          <a:xfrm>
            <a:off x="5786407" y="4753496"/>
            <a:ext cx="107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vino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65FC720-5CA9-4409-A9A5-3C869F3491DE}"/>
              </a:ext>
            </a:extLst>
          </p:cNvPr>
          <p:cNvSpPr txBox="1"/>
          <p:nvPr/>
        </p:nvSpPr>
        <p:spPr>
          <a:xfrm>
            <a:off x="8885739" y="3489880"/>
            <a:ext cx="147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voćna salata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F008773-74FE-4F7C-B7E1-82F2091135C9}"/>
              </a:ext>
            </a:extLst>
          </p:cNvPr>
          <p:cNvSpPr txBox="1"/>
          <p:nvPr/>
        </p:nvSpPr>
        <p:spPr>
          <a:xfrm>
            <a:off x="2226860" y="3864477"/>
            <a:ext cx="107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sok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3D97DCBB-693C-45D0-B591-564B5C157A07}"/>
              </a:ext>
            </a:extLst>
          </p:cNvPr>
          <p:cNvSpPr txBox="1"/>
          <p:nvPr/>
        </p:nvSpPr>
        <p:spPr>
          <a:xfrm>
            <a:off x="6864580" y="5906783"/>
            <a:ext cx="107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kompot</a:t>
            </a:r>
          </a:p>
        </p:txBody>
      </p:sp>
    </p:spTree>
    <p:extLst>
      <p:ext uri="{BB962C8B-B14F-4D97-AF65-F5344CB8AC3E}">
        <p14:creationId xmlns:p14="http://schemas.microsoft.com/office/powerpoint/2010/main" val="230532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62006419-9D5E-419A-A724-66DCD8E3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447675"/>
            <a:ext cx="6877050" cy="639763"/>
          </a:xfrm>
        </p:spPr>
        <p:txBody>
          <a:bodyPr rtlCol="0">
            <a:normAutofit/>
          </a:bodyPr>
          <a:lstStyle/>
          <a:p>
            <a:pPr rtl="0"/>
            <a:r>
              <a:rPr lang="hr-HR" dirty="0">
                <a:latin typeface="Segoe UI Light" panose="020B0502040204020203" pitchFamily="34" charset="0"/>
                <a:cs typeface="Segoe UI Light" panose="020B0502040204020203" pitchFamily="34" charset="0"/>
              </a:rPr>
              <a:t>U JESEN PTICE SELICE ODLAZE NA JUG</a:t>
            </a:r>
          </a:p>
        </p:txBody>
      </p:sp>
      <p:pic>
        <p:nvPicPr>
          <p:cNvPr id="7170" name="Picture 2" descr="Sve više roda zimuje u Srbiji – Regionalne Vesti | Srbija">
            <a:extLst>
              <a:ext uri="{FF2B5EF4-FFF2-40B4-BE49-F238E27FC236}">
                <a16:creationId xmlns:a16="http://schemas.microsoft.com/office/drawing/2014/main" id="{AAC13F1A-D52C-49B7-8707-62408ED5A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7960">
            <a:off x="1913117" y="2714930"/>
            <a:ext cx="3630305" cy="242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dletjeti poput lastavice | Rusmarin">
            <a:extLst>
              <a:ext uri="{FF2B5EF4-FFF2-40B4-BE49-F238E27FC236}">
                <a16:creationId xmlns:a16="http://schemas.microsoft.com/office/drawing/2014/main" id="{1770BA1F-18B3-4C84-BE80-093DD6CF6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7464">
            <a:off x="5815260" y="2621268"/>
            <a:ext cx="3164979" cy="211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16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0ADCEC-C797-4DF0-92BE-F0B6EC60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PJESMA O JESENI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CA7C829-F2E5-4A2F-9734-8E30F5943355}"/>
              </a:ext>
            </a:extLst>
          </p:cNvPr>
          <p:cNvSpPr txBox="1"/>
          <p:nvPr/>
        </p:nvSpPr>
        <p:spPr>
          <a:xfrm>
            <a:off x="818866" y="1733266"/>
            <a:ext cx="5923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Ptičice su male otišle na jug</a:t>
            </a:r>
          </a:p>
          <a:p>
            <a:r>
              <a:rPr lang="hr-HR" dirty="0"/>
              <a:t>S bojama i kistom jesen ide svud</a:t>
            </a:r>
          </a:p>
          <a:p>
            <a:endParaRPr lang="hr-HR" dirty="0"/>
          </a:p>
          <a:p>
            <a:r>
              <a:rPr lang="hr-HR" dirty="0"/>
              <a:t>Sve je puno boja, stabla, grane, list</a:t>
            </a:r>
          </a:p>
          <a:p>
            <a:r>
              <a:rPr lang="hr-HR" dirty="0"/>
              <a:t>Svaku travku dirne žarki njezin kist</a:t>
            </a:r>
          </a:p>
        </p:txBody>
      </p:sp>
      <p:pic>
        <p:nvPicPr>
          <p:cNvPr id="8194" name="Picture 2" descr="HD wallpaper: Painting Autumn Colors, hand, orange, splatter, fall, maple,  paintbrush | Wallpaper Flare">
            <a:extLst>
              <a:ext uri="{FF2B5EF4-FFF2-40B4-BE49-F238E27FC236}">
                <a16:creationId xmlns:a16="http://schemas.microsoft.com/office/drawing/2014/main" id="{0A32CAAA-53E3-4FB2-B513-6AA330E18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6" y="3960268"/>
            <a:ext cx="34671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Jesen u gradu — Lovely Medjimurje">
            <a:extLst>
              <a:ext uri="{FF2B5EF4-FFF2-40B4-BE49-F238E27FC236}">
                <a16:creationId xmlns:a16="http://schemas.microsoft.com/office/drawing/2014/main" id="{829145C7-D0AC-436A-942C-06A9D9F9B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77" y="2210937"/>
            <a:ext cx="5134970" cy="30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sic, note, treble, treble clef, tunes notes icon">
            <a:extLst>
              <a:ext uri="{FF2B5EF4-FFF2-40B4-BE49-F238E27FC236}">
                <a16:creationId xmlns:a16="http://schemas.microsoft.com/office/drawing/2014/main" id="{31D379EF-29D8-4D4B-9B19-F3DC7AFB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04" y="1413226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883404"/>
      </p:ext>
    </p:extLst>
  </p:cSld>
  <p:clrMapOvr>
    <a:masterClrMapping/>
  </p:clrMapOvr>
</p:sld>
</file>

<file path=ppt/theme/theme1.xml><?xml version="1.0" encoding="utf-8"?>
<a:theme xmlns:a="http://schemas.openxmlformats.org/drawingml/2006/main" name="Dokument dobrodošl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33_TF10001108.potx" id="{C748CF47-815F-4823-903D-F63B2F344980}" vid="{04B91552-C0F1-42B1-A54A-7795540A37D6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Dobrodošli u PowerPoint 2016</Template>
  <TotalTime>0</TotalTime>
  <Words>119</Words>
  <Application>Microsoft Office PowerPoint</Application>
  <PresentationFormat>Široki zaslon</PresentationFormat>
  <Paragraphs>43</Paragraphs>
  <Slides>9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UI</vt:lpstr>
      <vt:lpstr>Segoe UI Light</vt:lpstr>
      <vt:lpstr>Dokument dobrodošlice</vt:lpstr>
      <vt:lpstr>GODIŠNJE DOBA</vt:lpstr>
      <vt:lpstr>POSLIJE LJETA DOLAZI JESEN</vt:lpstr>
      <vt:lpstr>ODIJEVAMO JESENSKU ODJEĆU I OBUĆU</vt:lpstr>
      <vt:lpstr>LIŠĆE ŽUTI I PADA S DRVEĆA.</vt:lpstr>
      <vt:lpstr>BEREMO JESENSKE PLODOVE</vt:lpstr>
      <vt:lpstr>SKUPLJAMO KESTENE</vt:lpstr>
      <vt:lpstr>OD JESENSKIH PLODOVA MOŽEMO PRIPREMITI:</vt:lpstr>
      <vt:lpstr>U JESEN PTICE SELICE ODLAZE NA JUG</vt:lpstr>
      <vt:lpstr>PJESMA O JESENI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2020-09-21T05:25:13Z</dcterms:created>
  <dcterms:modified xsi:type="dcterms:W3CDTF">2020-09-21T06:29:13Z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