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68" r:id="rId2"/>
    <p:sldId id="269" r:id="rId3"/>
    <p:sldId id="270" r:id="rId4"/>
    <p:sldId id="271" r:id="rId5"/>
    <p:sldId id="272" r:id="rId6"/>
    <p:sldId id="274" r:id="rId7"/>
    <p:sldId id="275" r:id="rId8"/>
    <p:sldId id="276" r:id="rId9"/>
    <p:sldId id="277" r:id="rId10"/>
    <p:sldId id="278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Zadana sekcija" id="{19947754-3294-4D1D-9F5D-FFDDFA4A6E14}">
          <p14:sldIdLst>
            <p14:sldId id="268"/>
            <p14:sldId id="269"/>
            <p14:sldId id="270"/>
            <p14:sldId id="271"/>
            <p14:sldId id="272"/>
            <p14:sldId id="274"/>
            <p14:sldId id="275"/>
            <p14:sldId id="276"/>
            <p14:sldId id="277"/>
            <p14:sldId id="278"/>
          </p14:sldIdLst>
        </p14:section>
        <p14:section name="2" id="{F1ABB41F-DBD0-4A30-BBCB-64A9C803D8C0}">
          <p14:sldIdLst/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glavlj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BC1953-8A0D-48D7-B5E9-4C8782E845CF}" type="datetimeFigureOut">
              <a:rPr lang="hr-HR" smtClean="0"/>
              <a:t>9.12.2021.</a:t>
            </a:fld>
            <a:endParaRPr lang="hr-HR"/>
          </a:p>
        </p:txBody>
      </p:sp>
      <p:sp>
        <p:nvSpPr>
          <p:cNvPr id="4" name="Rezervirano mjesto slike slajd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Rezervirano mjesto bilježaka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r-HR"/>
              <a:t>Uredite stilove teksta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</a:t>
            </a:r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D52ACC-1070-432F-B968-C71A36FD7929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93970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" name="Google Shape;52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1" name="Google Shape;131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6" name="Google Shape;66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5" name="Google Shape;75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1" name="Google Shape;8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8" name="Google Shape;8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2" name="Google Shape;10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1" name="Google Shape;11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8" name="Google Shape;118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5" name="Google Shape;125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3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13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1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2557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2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22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986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2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814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4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4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6" name="Google Shape;16;p1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34322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5"/>
          <p:cNvSpPr txBox="1">
            <a:spLocks noGrp="1"/>
          </p:cNvSpPr>
          <p:nvPr>
            <p:ph type="title"/>
          </p:nvPr>
        </p:nvSpPr>
        <p:spPr>
          <a:xfrm>
            <a:off x="415600" y="2867800"/>
            <a:ext cx="11360800" cy="112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19" name="Google Shape;19;p1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9994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6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16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1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3783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3688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8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18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1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724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9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1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6254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20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67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20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20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20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l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l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2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740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1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69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2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2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Arial"/>
              <a:buChar char="●"/>
              <a:defRPr sz="18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●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Arial"/>
              <a:buChar char="○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Arial"/>
              <a:buChar char="■"/>
              <a:defRPr sz="1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333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586182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" descr="Image result for confused kids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2249" y="2435810"/>
            <a:ext cx="2768191" cy="332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55" name="Google Shape;55;p1" descr="Image result for black kid shrugging clipart"/>
          <p:cNvPicPr preferRelativeResize="0"/>
          <p:nvPr/>
        </p:nvPicPr>
        <p:blipFill rotWithShape="1">
          <a:blip r:embed="rId4">
            <a:alphaModFix/>
          </a:blip>
          <a:srcRect l="7918" t="1" b="-2249"/>
          <a:stretch/>
        </p:blipFill>
        <p:spPr>
          <a:xfrm rot="2871565">
            <a:off x="9940683" y="2163286"/>
            <a:ext cx="1871100" cy="2077692"/>
          </a:xfrm>
          <a:prstGeom prst="rect">
            <a:avLst/>
          </a:prstGeom>
          <a:noFill/>
          <a:ln>
            <a:noFill/>
          </a:ln>
        </p:spPr>
      </p:pic>
      <p:pic>
        <p:nvPicPr>
          <p:cNvPr id="56" name="Google Shape;56;p1" descr="Image result for unsure kids clipart"/>
          <p:cNvPicPr preferRelativeResize="0"/>
          <p:nvPr/>
        </p:nvPicPr>
        <p:blipFill rotWithShape="1">
          <a:blip r:embed="rId5">
            <a:alphaModFix/>
          </a:blip>
          <a:srcRect l="-1" r="1484" b="8090"/>
          <a:stretch/>
        </p:blipFill>
        <p:spPr>
          <a:xfrm>
            <a:off x="8134169" y="160487"/>
            <a:ext cx="2221763" cy="2232252"/>
          </a:xfrm>
          <a:prstGeom prst="rect">
            <a:avLst/>
          </a:prstGeom>
          <a:noFill/>
          <a:ln>
            <a:noFill/>
          </a:ln>
        </p:spPr>
      </p:pic>
      <p:pic>
        <p:nvPicPr>
          <p:cNvPr id="57" name="Google Shape;57;p1" descr="Image result for confused kids clipart"/>
          <p:cNvPicPr preferRelativeResize="0"/>
          <p:nvPr/>
        </p:nvPicPr>
        <p:blipFill rotWithShape="1">
          <a:blip r:embed="rId6">
            <a:alphaModFix/>
          </a:blip>
          <a:srcRect t="6412" r="27841" b="8886"/>
          <a:stretch/>
        </p:blipFill>
        <p:spPr>
          <a:xfrm>
            <a:off x="3939073" y="468164"/>
            <a:ext cx="1520203" cy="187133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" descr="Image result for confused kids clipart"/>
          <p:cNvPicPr preferRelativeResize="0"/>
          <p:nvPr/>
        </p:nvPicPr>
        <p:blipFill rotWithShape="1">
          <a:blip r:embed="rId7">
            <a:alphaModFix/>
          </a:blip>
          <a:srcRect l="16397" t="14647" r="26682"/>
          <a:stretch/>
        </p:blipFill>
        <p:spPr>
          <a:xfrm>
            <a:off x="1836069" y="582455"/>
            <a:ext cx="1344724" cy="1774488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1"/>
          <p:cNvSpPr/>
          <p:nvPr/>
        </p:nvSpPr>
        <p:spPr>
          <a:xfrm>
            <a:off x="2135489" y="2325318"/>
            <a:ext cx="8220444" cy="2410047"/>
          </a:xfrm>
          <a:prstGeom prst="rect">
            <a:avLst/>
          </a:prstGeom>
          <a:solidFill>
            <a:schemeClr val="lt1"/>
          </a:solidFill>
          <a:ln w="28575" cap="flat" cmpd="sng">
            <a:solidFill>
              <a:srgbClr val="26262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1"/>
          <p:cNvSpPr txBox="1">
            <a:spLocks noGrp="1"/>
          </p:cNvSpPr>
          <p:nvPr>
            <p:ph type="ctrTitle"/>
          </p:nvPr>
        </p:nvSpPr>
        <p:spPr>
          <a:xfrm>
            <a:off x="2045527" y="3458985"/>
            <a:ext cx="8310405" cy="1193732"/>
          </a:xfrm>
          <a:prstGeom prst="rect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r>
              <a:rPr lang="en-US" dirty="0" err="1"/>
              <a:t>Zašto</a:t>
            </a:r>
            <a:r>
              <a:rPr lang="en-US" dirty="0"/>
              <a:t>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hr-HR" dirty="0"/>
              <a:t>ći</a:t>
            </a:r>
            <a:r>
              <a:rPr lang="en-US" dirty="0"/>
              <a:t> u </a:t>
            </a:r>
            <a:r>
              <a:rPr lang="en-US" dirty="0" err="1"/>
              <a:t>školu</a:t>
            </a:r>
            <a:r>
              <a:rPr lang="en-US" dirty="0"/>
              <a:t>?</a:t>
            </a:r>
            <a:endParaRPr sz="5333" dirty="0"/>
          </a:p>
        </p:txBody>
      </p:sp>
      <p:pic>
        <p:nvPicPr>
          <p:cNvPr id="61" name="Google Shape;61;p1" descr="Image result for confused kids clipart"/>
          <p:cNvPicPr preferRelativeResize="0"/>
          <p:nvPr/>
        </p:nvPicPr>
        <p:blipFill rotWithShape="1">
          <a:blip r:embed="rId8">
            <a:alphaModFix/>
          </a:blip>
          <a:srcRect t="33907" r="37782"/>
          <a:stretch/>
        </p:blipFill>
        <p:spPr>
          <a:xfrm>
            <a:off x="7983985" y="4196648"/>
            <a:ext cx="2522131" cy="2636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62" name="Google Shape;62;p1" descr="Image result for confused kids clipart"/>
          <p:cNvPicPr preferRelativeResize="0"/>
          <p:nvPr/>
        </p:nvPicPr>
        <p:blipFill rotWithShape="1">
          <a:blip r:embed="rId9">
            <a:alphaModFix/>
          </a:blip>
          <a:srcRect l="14300" t="28941" r="41172" b="4909"/>
          <a:stretch/>
        </p:blipFill>
        <p:spPr>
          <a:xfrm>
            <a:off x="6641652" y="550980"/>
            <a:ext cx="1460667" cy="19687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417545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/>
              <a:t>Moj</a:t>
            </a:r>
            <a:r>
              <a:rPr lang="hr-HR" dirty="0"/>
              <a:t>a</a:t>
            </a:r>
            <a:r>
              <a:rPr lang="en-US" dirty="0"/>
              <a:t> </a:t>
            </a:r>
            <a:r>
              <a:rPr lang="en-US" dirty="0" err="1"/>
              <a:t>učitelj</a:t>
            </a:r>
            <a:r>
              <a:rPr lang="hr-HR" dirty="0"/>
              <a:t>ica</a:t>
            </a:r>
            <a:r>
              <a:rPr lang="en-US" dirty="0"/>
              <a:t> me </a:t>
            </a:r>
            <a:r>
              <a:rPr lang="en-US" dirty="0" err="1"/>
              <a:t>voli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misli</a:t>
            </a:r>
            <a:r>
              <a:rPr lang="en-US" dirty="0"/>
              <a:t> </a:t>
            </a:r>
            <a:r>
              <a:rPr lang="en-US" dirty="0" err="1"/>
              <a:t>na</a:t>
            </a:r>
            <a:r>
              <a:rPr lang="en-US" dirty="0"/>
              <a:t> </a:t>
            </a:r>
            <a:r>
              <a:rPr lang="en-US" dirty="0" err="1"/>
              <a:t>mene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34" name="Google Shape;134;p11"/>
          <p:cNvPicPr preferRelativeResize="0"/>
          <p:nvPr/>
        </p:nvPicPr>
        <p:blipFill rotWithShape="1">
          <a:blip r:embed="rId3">
            <a:alphaModFix/>
          </a:blip>
          <a:srcRect l="24918" t="2501" r="31136" b="4720"/>
          <a:stretch/>
        </p:blipFill>
        <p:spPr>
          <a:xfrm flipH="1">
            <a:off x="2117960" y="2754232"/>
            <a:ext cx="2647953" cy="4066283"/>
          </a:xfrm>
          <a:prstGeom prst="rect">
            <a:avLst/>
          </a:prstGeom>
          <a:noFill/>
          <a:ln>
            <a:noFill/>
          </a:ln>
        </p:spPr>
      </p:pic>
      <p:sp>
        <p:nvSpPr>
          <p:cNvPr id="135" name="Google Shape;135;p11"/>
          <p:cNvSpPr/>
          <p:nvPr/>
        </p:nvSpPr>
        <p:spPr>
          <a:xfrm>
            <a:off x="6871758" y="150055"/>
            <a:ext cx="5213665" cy="3459919"/>
          </a:xfrm>
          <a:prstGeom prst="cloud">
            <a:avLst/>
          </a:prstGeom>
          <a:solidFill>
            <a:srgbClr val="BAF8FF"/>
          </a:solidFill>
          <a:ln w="25400" cap="flat" cmpd="sng">
            <a:solidFill>
              <a:srgbClr val="00717D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6" name="Google Shape;136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06592" y="2223443"/>
            <a:ext cx="1210909" cy="7629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699885" y="2766381"/>
            <a:ext cx="620360" cy="390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4188360" y="3065077"/>
            <a:ext cx="338859" cy="21349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11"/>
          <p:cNvPicPr preferRelativeResize="0"/>
          <p:nvPr/>
        </p:nvPicPr>
        <p:blipFill rotWithShape="1">
          <a:blip r:embed="rId5">
            <a:alphaModFix/>
          </a:blip>
          <a:srcRect l="7884" t="7232" r="8173" b="11874"/>
          <a:stretch/>
        </p:blipFill>
        <p:spPr>
          <a:xfrm>
            <a:off x="8245016" y="543815"/>
            <a:ext cx="2518235" cy="26134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2"/>
          <p:cNvSpPr txBox="1">
            <a:spLocks noGrp="1"/>
          </p:cNvSpPr>
          <p:nvPr>
            <p:ph type="title"/>
          </p:nvPr>
        </p:nvSpPr>
        <p:spPr>
          <a:xfrm>
            <a:off x="202240" y="254000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Ja idem u </a:t>
            </a:r>
            <a:r>
              <a:rPr lang="en-US" dirty="0" err="1"/>
              <a:t>školu</a:t>
            </a:r>
            <a:r>
              <a:rPr lang="en-US" dirty="0"/>
              <a:t> </a:t>
            </a:r>
            <a:r>
              <a:rPr lang="hr-HR" dirty="0"/>
              <a:t>skoro</a:t>
            </a:r>
            <a:r>
              <a:rPr lang="en-US" dirty="0"/>
              <a:t> </a:t>
            </a:r>
            <a:r>
              <a:rPr lang="en-US" dirty="0" err="1"/>
              <a:t>svaki</a:t>
            </a:r>
            <a:r>
              <a:rPr lang="en-US" dirty="0"/>
              <a:t> dan.</a:t>
            </a:r>
            <a:endParaRPr sz="5333" dirty="0"/>
          </a:p>
        </p:txBody>
      </p:sp>
      <p:sp>
        <p:nvSpPr>
          <p:cNvPr id="69" name="Google Shape;69;p2"/>
          <p:cNvSpPr/>
          <p:nvPr/>
        </p:nvSpPr>
        <p:spPr>
          <a:xfrm>
            <a:off x="0" y="6561942"/>
            <a:ext cx="12192000" cy="600972"/>
          </a:xfrm>
          <a:prstGeom prst="rect">
            <a:avLst/>
          </a:prstGeom>
          <a:solidFill>
            <a:srgbClr val="505050"/>
          </a:solidFill>
          <a:ln>
            <a:noFill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0" name="Google Shape;70;p2" descr="Related imag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7120" y="1190752"/>
            <a:ext cx="4511040" cy="5413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1" name="Google Shape;71;p2" descr="Image result for school bus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03443" y="4378325"/>
            <a:ext cx="40640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2" name="Google Shape;72;p2" descr="Image result for car clipart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1198880" y="5467147"/>
            <a:ext cx="2895600" cy="169576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3"/>
          <p:cNvSpPr txBox="1">
            <a:spLocks noGrp="1"/>
          </p:cNvSpPr>
          <p:nvPr>
            <p:ph type="title"/>
          </p:nvPr>
        </p:nvSpPr>
        <p:spPr>
          <a:xfrm>
            <a:off x="273833" y="352361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r-HR" dirty="0"/>
              <a:t>V</a:t>
            </a:r>
            <a:r>
              <a:rPr lang="en-US" dirty="0" err="1"/>
              <a:t>olim</a:t>
            </a:r>
            <a:r>
              <a:rPr lang="en-US" dirty="0"/>
              <a:t> se </a:t>
            </a:r>
            <a:r>
              <a:rPr lang="en-US" dirty="0" err="1"/>
              <a:t>igra</a:t>
            </a:r>
            <a:r>
              <a:rPr lang="hr-HR" dirty="0"/>
              <a:t>ti</a:t>
            </a:r>
            <a:r>
              <a:rPr lang="en-US" dirty="0"/>
              <a:t> </a:t>
            </a:r>
            <a:r>
              <a:rPr lang="en-US" dirty="0" err="1"/>
              <a:t>sa</a:t>
            </a:r>
            <a:r>
              <a:rPr lang="en-US" dirty="0"/>
              <a:t> </a:t>
            </a:r>
            <a:r>
              <a:rPr lang="hr-HR" dirty="0"/>
              <a:t>sv</a:t>
            </a:r>
            <a:r>
              <a:rPr lang="en-US" dirty="0" err="1"/>
              <a:t>ojim</a:t>
            </a:r>
            <a:r>
              <a:rPr lang="en-US" dirty="0"/>
              <a:t> </a:t>
            </a:r>
            <a:r>
              <a:rPr lang="hr-HR" dirty="0"/>
              <a:t>prijateljima</a:t>
            </a:r>
            <a:r>
              <a:rPr lang="en-US" dirty="0"/>
              <a:t>.</a:t>
            </a:r>
            <a:endParaRPr sz="5333" dirty="0"/>
          </a:p>
        </p:txBody>
      </p:sp>
      <p:pic>
        <p:nvPicPr>
          <p:cNvPr id="78" name="Google Shape;78;p3" descr="Image result for kids playing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1214" y="1517725"/>
            <a:ext cx="10226039" cy="42608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4" descr="Image result for kids and teacher hugging clipart"/>
          <p:cNvPicPr preferRelativeResize="0"/>
          <p:nvPr/>
        </p:nvPicPr>
        <p:blipFill rotWithShape="1">
          <a:blip r:embed="rId3">
            <a:alphaModFix/>
          </a:blip>
          <a:srcRect b="5298"/>
          <a:stretch/>
        </p:blipFill>
        <p:spPr>
          <a:xfrm>
            <a:off x="94007" y="372298"/>
            <a:ext cx="3736627" cy="4180652"/>
          </a:xfrm>
          <a:prstGeom prst="rect">
            <a:avLst/>
          </a:prstGeom>
          <a:noFill/>
          <a:ln>
            <a:noFill/>
          </a:ln>
        </p:spPr>
      </p:pic>
      <p:pic>
        <p:nvPicPr>
          <p:cNvPr id="84" name="Google Shape;84;p4" descr="Image result for kids and teacher hugging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477000" y="2247901"/>
            <a:ext cx="5715000" cy="4610100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4"/>
          <p:cNvSpPr txBox="1">
            <a:spLocks noGrp="1"/>
          </p:cNvSpPr>
          <p:nvPr>
            <p:ph type="title"/>
          </p:nvPr>
        </p:nvSpPr>
        <p:spPr>
          <a:xfrm>
            <a:off x="4095421" y="372298"/>
            <a:ext cx="6578799" cy="19128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r-HR" sz="3200" dirty="0"/>
              <a:t>U školi mi je jako lijepo.</a:t>
            </a:r>
            <a:endParaRPr sz="3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5566987" cy="3588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/>
            <a:r>
              <a:rPr lang="hr-HR" dirty="0"/>
              <a:t>S</a:t>
            </a:r>
            <a:r>
              <a:rPr lang="en-US" dirty="0"/>
              <a:t>ad ne </a:t>
            </a:r>
            <a:r>
              <a:rPr lang="en-US" dirty="0" err="1"/>
              <a:t>mogu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hr-HR" dirty="0"/>
              <a:t>ći</a:t>
            </a:r>
            <a:r>
              <a:rPr lang="en-US" dirty="0"/>
              <a:t> u </a:t>
            </a:r>
            <a:r>
              <a:rPr lang="en-US" dirty="0" err="1"/>
              <a:t>školu</a:t>
            </a:r>
            <a:r>
              <a:rPr lang="en-US" dirty="0"/>
              <a:t>.</a:t>
            </a:r>
            <a:endParaRPr sz="5333" dirty="0"/>
          </a:p>
        </p:txBody>
      </p:sp>
      <p:sp>
        <p:nvSpPr>
          <p:cNvPr id="91" name="Google Shape;91;p5"/>
          <p:cNvSpPr/>
          <p:nvPr/>
        </p:nvSpPr>
        <p:spPr>
          <a:xfrm>
            <a:off x="6422066" y="893136"/>
            <a:ext cx="4848447" cy="5061097"/>
          </a:xfrm>
          <a:prstGeom prst="rect">
            <a:avLst/>
          </a:prstGeom>
          <a:noFill/>
          <a:ln w="76200" cap="flat" cmpd="sng">
            <a:solidFill>
              <a:srgbClr val="9F59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 defTabSz="1219170">
              <a:buClr>
                <a:srgbClr val="000000"/>
              </a:buClr>
            </a:pPr>
            <a:endParaRPr sz="1867" kern="0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2" name="Google Shape;92;p5" descr="Image result for kid looking out window  clipart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18118" y="593368"/>
            <a:ext cx="8352845" cy="6264633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5" descr="Image result for sun clipart  clipar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603656" y="1088483"/>
            <a:ext cx="1278613" cy="1241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7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12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hr-HR" dirty="0"/>
              <a:t>Učiteljica u mom razredu je bolesna.</a:t>
            </a:r>
            <a:endParaRPr dirty="0"/>
          </a:p>
        </p:txBody>
      </p:sp>
      <p:pic>
        <p:nvPicPr>
          <p:cNvPr id="107" name="Google Shape;107;p7"/>
          <p:cNvPicPr preferRelativeResize="0"/>
          <p:nvPr/>
        </p:nvPicPr>
        <p:blipFill rotWithShape="1">
          <a:blip r:embed="rId3">
            <a:alphaModFix/>
          </a:blip>
          <a:srcRect l="24742" t="6505" r="28188" b="12544"/>
          <a:stretch/>
        </p:blipFill>
        <p:spPr>
          <a:xfrm>
            <a:off x="9311373" y="2784724"/>
            <a:ext cx="2465027" cy="3225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7"/>
          <p:cNvPicPr preferRelativeResize="0"/>
          <p:nvPr/>
        </p:nvPicPr>
        <p:blipFill rotWithShape="1">
          <a:blip r:embed="rId4">
            <a:alphaModFix/>
          </a:blip>
          <a:srcRect l="46691" t="3773" r="2696" b="3772"/>
          <a:stretch/>
        </p:blipFill>
        <p:spPr>
          <a:xfrm>
            <a:off x="7655848" y="2924783"/>
            <a:ext cx="2077032" cy="299438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lika 1">
            <a:extLst>
              <a:ext uri="{FF2B5EF4-FFF2-40B4-BE49-F238E27FC236}">
                <a16:creationId xmlns:a16="http://schemas.microsoft.com/office/drawing/2014/main" id="{4C304236-3603-4F9D-8900-AAAEF8639F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8457" y="1526860"/>
            <a:ext cx="6332376" cy="4939253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272726" y="917217"/>
            <a:ext cx="5404175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/>
              <a:t>Kada</a:t>
            </a:r>
            <a:r>
              <a:rPr lang="en-US" dirty="0"/>
              <a:t> </a:t>
            </a:r>
            <a:r>
              <a:rPr lang="hr-HR" dirty="0"/>
              <a:t>neka djeca ili učiteljice kašlju i kišu</a:t>
            </a:r>
            <a:r>
              <a:rPr lang="en-US" dirty="0"/>
              <a:t>,</a:t>
            </a:r>
            <a:r>
              <a:rPr lang="hr-HR" dirty="0"/>
              <a:t> i ostali se mogu razboljeti</a:t>
            </a:r>
            <a:r>
              <a:rPr lang="en-US" dirty="0"/>
              <a:t>.</a:t>
            </a:r>
            <a:endParaRPr sz="4800" dirty="0"/>
          </a:p>
        </p:txBody>
      </p:sp>
      <p:pic>
        <p:nvPicPr>
          <p:cNvPr id="114" name="Google Shape;11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59075" y="608938"/>
            <a:ext cx="6175700" cy="5830623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8"/>
          <p:cNvPicPr preferRelativeResize="0"/>
          <p:nvPr/>
        </p:nvPicPr>
        <p:blipFill rotWithShape="1">
          <a:blip r:embed="rId4">
            <a:alphaModFix/>
          </a:blip>
          <a:srcRect l="16396" t="3625" r="17093" b="3433"/>
          <a:stretch/>
        </p:blipFill>
        <p:spPr>
          <a:xfrm>
            <a:off x="3452099" y="3728726"/>
            <a:ext cx="2053352" cy="26177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9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Ja </a:t>
            </a:r>
            <a:r>
              <a:rPr lang="en-US" dirty="0" err="1"/>
              <a:t>ostajem</a:t>
            </a:r>
            <a:r>
              <a:rPr lang="en-US" dirty="0"/>
              <a:t> </a:t>
            </a:r>
            <a:r>
              <a:rPr lang="en-US" dirty="0" err="1"/>
              <a:t>kod</a:t>
            </a:r>
            <a:r>
              <a:rPr lang="en-US" dirty="0"/>
              <a:t> </a:t>
            </a:r>
            <a:r>
              <a:rPr lang="en-US" dirty="0" err="1"/>
              <a:t>kuće</a:t>
            </a:r>
            <a:r>
              <a:rPr lang="en-US" dirty="0"/>
              <a:t> </a:t>
            </a:r>
            <a:r>
              <a:rPr lang="en-US" dirty="0" err="1"/>
              <a:t>dok</a:t>
            </a:r>
            <a:r>
              <a:rPr lang="en-US" dirty="0"/>
              <a:t> </a:t>
            </a:r>
            <a:r>
              <a:rPr lang="hr-HR" dirty="0"/>
              <a:t>god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moji</a:t>
            </a:r>
            <a:r>
              <a:rPr lang="en-US" dirty="0"/>
              <a:t> </a:t>
            </a:r>
            <a:r>
              <a:rPr lang="hr-HR" dirty="0"/>
              <a:t>prijatelji</a:t>
            </a:r>
            <a:r>
              <a:rPr lang="en-US" dirty="0"/>
              <a:t> </a:t>
            </a:r>
            <a:r>
              <a:rPr lang="en-US" dirty="0" err="1"/>
              <a:t>i</a:t>
            </a:r>
            <a:r>
              <a:rPr lang="en-US" dirty="0"/>
              <a:t> </a:t>
            </a:r>
            <a:r>
              <a:rPr lang="en-US" dirty="0" err="1"/>
              <a:t>učitelji</a:t>
            </a:r>
            <a:r>
              <a:rPr lang="en-US" dirty="0"/>
              <a:t> </a:t>
            </a:r>
            <a:r>
              <a:rPr lang="hr-HR" dirty="0"/>
              <a:t>ne </a:t>
            </a:r>
            <a:r>
              <a:rPr lang="en-US" dirty="0" err="1"/>
              <a:t>budu</a:t>
            </a:r>
            <a:r>
              <a:rPr lang="en-US" dirty="0"/>
              <a:t> </a:t>
            </a:r>
            <a:r>
              <a:rPr lang="en-US" dirty="0" err="1"/>
              <a:t>zdravi</a:t>
            </a:r>
            <a:r>
              <a:rPr lang="en-US" dirty="0"/>
              <a:t>.</a:t>
            </a:r>
            <a:endParaRPr dirty="0"/>
          </a:p>
        </p:txBody>
      </p:sp>
      <p:pic>
        <p:nvPicPr>
          <p:cNvPr id="121" name="Google Shape;121;p9"/>
          <p:cNvPicPr preferRelativeResize="0"/>
          <p:nvPr/>
        </p:nvPicPr>
        <p:blipFill rotWithShape="1">
          <a:blip r:embed="rId3">
            <a:alphaModFix/>
          </a:blip>
          <a:srcRect b="7946"/>
          <a:stretch/>
        </p:blipFill>
        <p:spPr>
          <a:xfrm>
            <a:off x="347437" y="2445108"/>
            <a:ext cx="5453289" cy="3819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9"/>
          <p:cNvPicPr preferRelativeResize="0"/>
          <p:nvPr/>
        </p:nvPicPr>
        <p:blipFill rotWithShape="1">
          <a:blip r:embed="rId4">
            <a:alphaModFix/>
          </a:blip>
          <a:srcRect l="3541" t="14166" r="6853" b="8073"/>
          <a:stretch/>
        </p:blipFill>
        <p:spPr>
          <a:xfrm>
            <a:off x="6096001" y="2445108"/>
            <a:ext cx="5907969" cy="38195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0"/>
          <p:cNvSpPr txBox="1">
            <a:spLocks noGrp="1"/>
          </p:cNvSpPr>
          <p:nvPr>
            <p:ph type="title"/>
          </p:nvPr>
        </p:nvSpPr>
        <p:spPr>
          <a:xfrm>
            <a:off x="158926" y="181976"/>
            <a:ext cx="10958253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 err="1"/>
              <a:t>Kada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budemo</a:t>
            </a:r>
            <a:r>
              <a:rPr lang="en-US" dirty="0"/>
              <a:t> </a:t>
            </a:r>
            <a:r>
              <a:rPr lang="en-US" dirty="0" err="1"/>
              <a:t>zdravi</a:t>
            </a:r>
            <a:r>
              <a:rPr lang="en-US" dirty="0"/>
              <a:t>, </a:t>
            </a:r>
            <a:r>
              <a:rPr lang="en-US" dirty="0" err="1"/>
              <a:t>tada</a:t>
            </a:r>
            <a:r>
              <a:rPr lang="en-US" dirty="0"/>
              <a:t> </a:t>
            </a:r>
            <a:r>
              <a:rPr lang="hr-HR" dirty="0"/>
              <a:t>se </a:t>
            </a:r>
            <a:r>
              <a:rPr lang="en-US" dirty="0" err="1"/>
              <a:t>možemo</a:t>
            </a:r>
            <a:r>
              <a:rPr lang="en-US" dirty="0"/>
              <a:t> </a:t>
            </a:r>
            <a:r>
              <a:rPr lang="en-US" dirty="0" err="1"/>
              <a:t>svi</a:t>
            </a:r>
            <a:r>
              <a:rPr lang="en-US" dirty="0"/>
              <a:t> </a:t>
            </a:r>
            <a:r>
              <a:rPr lang="en-US" dirty="0" err="1"/>
              <a:t>vrati</a:t>
            </a:r>
            <a:r>
              <a:rPr lang="hr-HR" dirty="0"/>
              <a:t>ti</a:t>
            </a:r>
            <a:r>
              <a:rPr lang="en-US" dirty="0"/>
              <a:t> u </a:t>
            </a:r>
            <a:r>
              <a:rPr lang="en-US" dirty="0" err="1"/>
              <a:t>školu</a:t>
            </a:r>
            <a:r>
              <a:rPr lang="en-US" dirty="0"/>
              <a:t>.</a:t>
            </a:r>
            <a:endParaRPr sz="4267" dirty="0"/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51D77C8-291F-4058-8312-DF8F19AF30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2872" y="1088346"/>
            <a:ext cx="5587677" cy="558767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</TotalTime>
  <Words>104</Words>
  <Application>Microsoft Office PowerPoint</Application>
  <PresentationFormat>Široki zaslon</PresentationFormat>
  <Paragraphs>10</Paragraphs>
  <Slides>10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2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3" baseType="lpstr">
      <vt:lpstr>Arial</vt:lpstr>
      <vt:lpstr>Calibri</vt:lpstr>
      <vt:lpstr>Simple Light</vt:lpstr>
      <vt:lpstr>Zašto ne mogu ići u školu?</vt:lpstr>
      <vt:lpstr>Ja idem u školu skoro svaki dan.</vt:lpstr>
      <vt:lpstr>Volim se igrati sa svojim prijateljima.</vt:lpstr>
      <vt:lpstr>U školi mi je jako lijepo.</vt:lpstr>
      <vt:lpstr>Sad ne mogu ići u školu.</vt:lpstr>
      <vt:lpstr>Učiteljica u mom razredu je bolesna.</vt:lpstr>
      <vt:lpstr>Kada neka djeca ili učiteljice kašlju i kišu, i ostali se mogu razboljeti.</vt:lpstr>
      <vt:lpstr>Ja ostajem kod kuće dok god svi moji prijatelji i učitelji ne budu zdravi.</vt:lpstr>
      <vt:lpstr>Kada svi budemo zdravi, tada se možemo svi vratiti u školu.</vt:lpstr>
      <vt:lpstr>Moja učiteljica me voli i misli na mene.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SOCIJALNE PRIČE</dc:title>
  <dc:creator>Korisnik</dc:creator>
  <cp:lastModifiedBy>Korisnik</cp:lastModifiedBy>
  <cp:revision>4</cp:revision>
  <dcterms:created xsi:type="dcterms:W3CDTF">2021-11-29T14:30:25Z</dcterms:created>
  <dcterms:modified xsi:type="dcterms:W3CDTF">2021-12-09T09:02:05Z</dcterms:modified>
</cp:coreProperties>
</file>