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1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85ACDB"/>
              </a:buClr>
              <a:buFont typeface="Allert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1600200" y="2507785"/>
            <a:ext cx="7086600" cy="1509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73152" indent="-9652" algn="l" rtl="0">
              <a:spcBef>
                <a:spcPts val="0"/>
              </a:spcBef>
              <a:buClr>
                <a:schemeClr val="lt1"/>
              </a:buClr>
              <a:buFont typeface="Quattrocento"/>
              <a:buNone/>
              <a:defRPr/>
            </a:lvl1pPr>
            <a:lvl2pPr rtl="0">
              <a:spcBef>
                <a:spcPts val="0"/>
              </a:spcBef>
              <a:buClr>
                <a:schemeClr val="lt1"/>
              </a:buClr>
              <a:buFont typeface="Quattrocento"/>
              <a:buNone/>
              <a:defRPr/>
            </a:lvl2pPr>
            <a:lvl3pPr rtl="0">
              <a:spcBef>
                <a:spcPts val="0"/>
              </a:spcBef>
              <a:buClr>
                <a:schemeClr val="lt1"/>
              </a:buClr>
              <a:buFont typeface="Quattrocento"/>
              <a:buNone/>
              <a:defRPr/>
            </a:lvl3pPr>
            <a:lvl4pPr rtl="0">
              <a:spcBef>
                <a:spcPts val="0"/>
              </a:spcBef>
              <a:buClr>
                <a:schemeClr val="lt1"/>
              </a:buClr>
              <a:buFont typeface="Quattrocento"/>
              <a:buNone/>
              <a:defRPr/>
            </a:lvl4pPr>
            <a:lvl5pPr rtl="0">
              <a:spcBef>
                <a:spcPts val="0"/>
              </a:spcBef>
              <a:buClr>
                <a:schemeClr val="lt1"/>
              </a:buClr>
              <a:buFont typeface="Quattrocento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921876-4182-4C9C-83C0-B6445ED2C0BA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75214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05B5EE-0B7A-4C0D-9B86-8ADD236B5538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5079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57740-B2F1-4296-9ED3-0704AAAF2179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1065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053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3B08DD-7ABD-46FC-AC48-A7A001AC6F21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76199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317213-7FFD-43BC-88D8-B043515CB686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31268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8460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66CD9-57C7-4E94-A02A-9933B59F63BF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14213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C7DE9-402D-4297-83B2-F7A1986008A4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52486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68F8D-6696-468D-AD3F-4AD34B59FD4C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74978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07546A-6F2B-4646-95B2-4A842EDCCDB8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863862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4C4BEA-13EB-4418-AC46-6EABB94A51BB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125443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8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7688" marR="0" indent="-305117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Font typeface="Quattrocento"/>
              <a:buChar char="⬜"/>
              <a:defRPr/>
            </a:lvl1pPr>
            <a:lvl2pPr marL="868363" marR="0" indent="-162243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Quattrocento"/>
              <a:buChar char="◼"/>
              <a:defRPr/>
            </a:lvl2pPr>
            <a:lvl3pPr marL="1133475" marR="0" indent="-99060" algn="l" rtl="0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Font typeface="Quattrocento"/>
              <a:buChar char="▫"/>
              <a:defRPr/>
            </a:lvl3pPr>
            <a:lvl4pPr marL="1352550" marR="0" indent="-571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Quattrocento"/>
              <a:buChar char=""/>
              <a:defRPr/>
            </a:lvl4pPr>
            <a:lvl5pPr marL="1544638" marR="0" indent="-58737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Quattrocento"/>
              <a:buChar char="◾"/>
              <a:defRPr/>
            </a:lvl5pPr>
            <a:lvl6pPr marL="1764792" marR="0" indent="-75692" algn="l" rtl="0">
              <a:spcBef>
                <a:spcPts val="360"/>
              </a:spcBef>
              <a:buClr>
                <a:schemeClr val="lt1"/>
              </a:buClr>
              <a:buFont typeface="Quattrocento"/>
              <a:buChar char=""/>
              <a:defRPr/>
            </a:lvl6pPr>
            <a:lvl7pPr marL="1965960" marR="0" indent="-86360" algn="l" rtl="0">
              <a:spcBef>
                <a:spcPts val="320"/>
              </a:spcBef>
              <a:buClr>
                <a:schemeClr val="lt1"/>
              </a:buClr>
              <a:buFont typeface="Quattrocento"/>
              <a:buChar char="⚫"/>
              <a:defRPr/>
            </a:lvl7pPr>
            <a:lvl8pPr marL="2167128" marR="0" indent="-97027" algn="l" rtl="0">
              <a:spcBef>
                <a:spcPts val="280"/>
              </a:spcBef>
              <a:buClr>
                <a:schemeClr val="lt1"/>
              </a:buClr>
              <a:buFont typeface="Quattrocento"/>
              <a:buChar char="⚫"/>
              <a:defRPr/>
            </a:lvl8pPr>
            <a:lvl9pPr marL="2368296" marR="0" indent="-94995" algn="l" rtl="0">
              <a:spcBef>
                <a:spcPts val="280"/>
              </a:spcBef>
              <a:buClr>
                <a:schemeClr val="lt1"/>
              </a:buClr>
              <a:buFont typeface="Quattrocento"/>
              <a:buChar char="⚫"/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903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1331912" y="2636836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ct val="25000"/>
              <a:buFont typeface="Times New Roman"/>
              <a:buNone/>
            </a:pPr>
            <a:r>
              <a:rPr lang="en-US" sz="54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Zima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0" y="6165304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tx1"/>
                </a:solidFill>
              </a:rPr>
              <a:t>Mirjana Bunjevac, OŠ Vladimira Nazora, Virovitica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idx="1"/>
          </p:nvPr>
        </p:nvSpPr>
        <p:spPr>
          <a:xfrm>
            <a:off x="0" y="1006681"/>
            <a:ext cx="4186236" cy="53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47687" marR="0" lvl="0" indent="-4206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Quattrocento"/>
              <a:buChar char="⬜"/>
            </a:pPr>
            <a:r>
              <a:rPr lang="en-US" sz="2800" b="0" i="0" u="none" strike="noStrike" cap="none" baseline="0" dirty="0" err="1">
                <a:latin typeface="Quattrocento"/>
                <a:ea typeface="Quattrocento"/>
                <a:cs typeface="Quattrocento"/>
                <a:sym typeface="Quattrocento"/>
              </a:rPr>
              <a:t>Hladno</a:t>
            </a:r>
            <a:r>
              <a:rPr lang="en-US" sz="2800" b="0" i="0" u="none" strike="noStrike" cap="none" baseline="0" dirty="0"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lang="en-US" sz="2800" b="0" i="0" u="none" strike="noStrike" cap="none" baseline="0" dirty="0" err="1">
                <a:latin typeface="Quattrocento"/>
                <a:ea typeface="Quattrocento"/>
                <a:cs typeface="Quattrocento"/>
                <a:sym typeface="Quattrocento"/>
              </a:rPr>
              <a:t>je</a:t>
            </a:r>
            <a:r>
              <a:rPr lang="en-US" sz="2800" b="0" i="0" u="none" strike="noStrike" cap="none" baseline="0" dirty="0">
                <a:latin typeface="Quattrocento"/>
                <a:ea typeface="Quattrocento"/>
                <a:cs typeface="Quattrocento"/>
                <a:sym typeface="Quattrocento"/>
              </a:rPr>
              <a:t>, </a:t>
            </a:r>
            <a:r>
              <a:rPr lang="en-US" sz="2800" b="0" i="0" u="none" strike="noStrike" cap="none" baseline="0" dirty="0" err="1">
                <a:latin typeface="Quattrocento"/>
                <a:ea typeface="Quattrocento"/>
                <a:cs typeface="Quattrocento"/>
                <a:sym typeface="Quattrocento"/>
              </a:rPr>
              <a:t>može</a:t>
            </a:r>
            <a:r>
              <a:rPr lang="en-US" sz="2800" b="0" i="0" u="none" strike="noStrike" cap="none" baseline="0" dirty="0"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lang="en-US" sz="2800" b="0" i="0" u="none" strike="noStrike" cap="none" baseline="0" dirty="0" err="1">
                <a:latin typeface="Quattrocento"/>
                <a:ea typeface="Quattrocento"/>
                <a:cs typeface="Quattrocento"/>
                <a:sym typeface="Quattrocento"/>
              </a:rPr>
              <a:t>biti</a:t>
            </a:r>
            <a:r>
              <a:rPr lang="en-US" sz="2800" b="0" i="0" u="none" strike="noStrike" cap="none" baseline="0" dirty="0">
                <a:latin typeface="Quattrocento"/>
                <a:ea typeface="Quattrocento"/>
                <a:cs typeface="Quattrocento"/>
                <a:sym typeface="Quattrocento"/>
              </a:rPr>
              <a:t>: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1514735" y="3690403"/>
            <a:ext cx="1068386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Sunčano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6169025" y="3508375"/>
            <a:ext cx="1054100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Oblačno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1650466" y="6164196"/>
            <a:ext cx="796924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 baseline="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Kišno</a:t>
            </a:r>
            <a:endParaRPr lang="en-US" sz="2000" b="0" i="0" u="none" strike="noStrike" cap="none" baseline="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" name="Shape 70"/>
          <p:cNvSpPr txBox="1"/>
          <p:nvPr/>
        </p:nvSpPr>
        <p:spPr>
          <a:xfrm>
            <a:off x="6169025" y="6105525"/>
            <a:ext cx="1358899" cy="401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hr-HR" sz="2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Snježno</a:t>
            </a:r>
            <a:endParaRPr lang="en-US" sz="2000" b="0" i="0" u="none" strike="noStrike" cap="none" baseline="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" name="Shape 71"/>
          <p:cNvSpPr txBox="1"/>
          <p:nvPr/>
        </p:nvSpPr>
        <p:spPr>
          <a:xfrm>
            <a:off x="571500" y="357187"/>
            <a:ext cx="4071936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3200" b="0" i="0" u="none" strike="noStrike" cap="none" baseline="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Vrijeme</a:t>
            </a:r>
            <a:r>
              <a:rPr lang="en-US" sz="3200" b="0" i="0" u="none" strike="noStrike" cap="none" baseline="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cap="none" baseline="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zimi</a:t>
            </a:r>
            <a:endParaRPr lang="en-US" sz="3200" b="0" i="0" u="none" strike="noStrike" cap="none" baseline="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4048" y="3662831"/>
            <a:ext cx="3276190" cy="240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6892" y="4173743"/>
            <a:ext cx="2658091" cy="20460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91349" y="1623421"/>
            <a:ext cx="3288889" cy="18158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3477" y="1787402"/>
            <a:ext cx="1679281" cy="185570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/>
        </p:nvSpPr>
        <p:spPr>
          <a:xfrm>
            <a:off x="3419475" y="5891212"/>
            <a:ext cx="3781425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 baseline="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Listopadnom</a:t>
            </a:r>
            <a:r>
              <a:rPr lang="en-US" sz="2000" b="0" i="0" u="none" strike="noStrike" cap="none" baseline="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hr-HR" sz="2000" b="0" i="0" u="none" strike="noStrike" cap="none" baseline="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 </a:t>
            </a:r>
            <a:r>
              <a:rPr lang="en-US" sz="2000" b="0" i="0" u="none" strike="noStrike" cap="none" baseline="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drveću</a:t>
            </a:r>
            <a:r>
              <a:rPr lang="en-US" sz="2000" b="0" i="0" u="none" strike="noStrike" cap="none" baseline="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strike="noStrike" cap="none" baseline="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otpalo</a:t>
            </a:r>
            <a:r>
              <a:rPr lang="en-US" sz="2000" b="0" i="0" u="none" strike="noStrike" cap="none" baseline="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strike="noStrike" cap="none" baseline="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lišće</a:t>
            </a:r>
            <a:endParaRPr lang="en-US" sz="2000" b="0" i="0" u="none" strike="noStrike" cap="none" baseline="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" name="Shape 78"/>
          <p:cNvSpPr txBox="1"/>
          <p:nvPr/>
        </p:nvSpPr>
        <p:spPr>
          <a:xfrm>
            <a:off x="187325" y="920750"/>
            <a:ext cx="3859212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 baseline="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Vazdazeleno</a:t>
            </a:r>
            <a:r>
              <a:rPr lang="en-US" sz="2000" b="0" i="0" u="none" strike="noStrike" cap="none" baseline="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strike="noStrike" cap="none" baseline="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drveće</a:t>
            </a:r>
            <a:r>
              <a:rPr lang="en-US" sz="2000" b="0" i="0" u="none" strike="noStrike" cap="none" baseline="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strike="noStrike" cap="none" baseline="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-US" sz="2000" b="0" i="0" u="none" strike="noStrike" cap="none" baseline="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strike="noStrike" cap="none" baseline="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zimi</a:t>
            </a:r>
            <a:r>
              <a:rPr lang="en-US" sz="2000" b="0" i="0" u="none" strike="noStrike" cap="none" baseline="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strike="noStrike" cap="none" baseline="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ima</a:t>
            </a:r>
            <a:r>
              <a:rPr lang="en-US" sz="2000" b="0" i="0" u="none" strike="noStrike" cap="none" baseline="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strike="noStrike" cap="none" baseline="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lišće</a:t>
            </a:r>
            <a:endParaRPr lang="en-US" sz="2000" b="0" i="0" u="none" strike="noStrike" cap="none" baseline="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Shape 79"/>
          <p:cNvSpPr txBox="1"/>
          <p:nvPr/>
        </p:nvSpPr>
        <p:spPr>
          <a:xfrm>
            <a:off x="250825" y="188911"/>
            <a:ext cx="2006600" cy="522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800" b="1" i="0" u="none" strike="noStrike" cap="non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Drveće zimi</a:t>
            </a:r>
          </a:p>
        </p:txBody>
      </p:sp>
      <p:pic>
        <p:nvPicPr>
          <p:cNvPr id="80" name="Shape 80"/>
          <p:cNvPicPr preferRelativeResize="0"/>
          <p:nvPr/>
        </p:nvPicPr>
        <p:blipFill rotWithShape="1">
          <a:blip r:embed="rId4"/>
          <a:srcRect/>
          <a:stretch/>
        </p:blipFill>
        <p:spPr>
          <a:xfrm>
            <a:off x="714375" y="1500187"/>
            <a:ext cx="5500687" cy="41259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/>
        </p:nvSpPr>
        <p:spPr>
          <a:xfrm>
            <a:off x="395287" y="430212"/>
            <a:ext cx="2328861" cy="522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800" b="1" i="0" u="none" strike="noStrike" cap="non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Životinje zimi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395287" y="1196975"/>
            <a:ext cx="6022974" cy="101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❑"/>
            </a:pPr>
            <a:r>
              <a:rPr lang="en-US" sz="2000" b="0" i="0" u="none" strike="noStrike" cap="non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Ptice selice su u toplim krajevima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endParaRPr sz="2000" b="0" i="0" u="none" strike="noStrike" cap="none" baseline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❑"/>
            </a:pPr>
            <a:r>
              <a:rPr lang="en-US" sz="2000" b="0" i="0" u="none" strike="noStrike" cap="non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Ptice stanarice i ostale životinje teško pronalaze hranu</a:t>
            </a:r>
          </a:p>
        </p:txBody>
      </p:sp>
      <p:pic>
        <p:nvPicPr>
          <p:cNvPr id="87" name="Shape 87"/>
          <p:cNvPicPr preferRelativeResize="0"/>
          <p:nvPr/>
        </p:nvPicPr>
        <p:blipFill rotWithShape="1">
          <a:blip r:embed="rId4"/>
          <a:srcRect/>
          <a:stretch/>
        </p:blipFill>
        <p:spPr>
          <a:xfrm>
            <a:off x="971550" y="2401886"/>
            <a:ext cx="6200775" cy="39798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/>
        </p:nvSpPr>
        <p:spPr>
          <a:xfrm>
            <a:off x="395287" y="430212"/>
            <a:ext cx="2328861" cy="522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800" b="1" i="0" u="none" strike="noStrike" cap="non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Životinje zimi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107950" y="1046162"/>
            <a:ext cx="8313737" cy="16319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❑"/>
            </a:pPr>
            <a:r>
              <a:rPr lang="en-US" sz="2000" b="0" i="0" u="none" strike="noStrike" cap="non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Medo veći dio zime spava u brlogu i troši naslage sala</a:t>
            </a:r>
          </a:p>
          <a:p>
            <a:pPr marL="342900" marR="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endParaRPr sz="2000" b="0" i="0" u="none" strike="noStrike" cap="none" baseline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❑"/>
            </a:pPr>
            <a:r>
              <a:rPr lang="en-US" sz="2000" b="0" i="0" u="none" strike="noStrike" cap="non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Puh i jazavac zimu provode spavajući u svojim jazbinama</a:t>
            </a:r>
          </a:p>
          <a:p>
            <a:pPr marL="342900" marR="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endParaRPr sz="2000" b="0" i="0" u="none" strike="noStrike" cap="none" baseline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❑"/>
            </a:pPr>
            <a:r>
              <a:rPr lang="en-US" sz="2000" b="0" i="0" u="none" strike="noStrike" cap="non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Vjeverica miruje u duplji drveta i hrani se plodovima koje je skupila u jesen</a:t>
            </a:r>
          </a:p>
        </p:txBody>
      </p:sp>
      <p:pic>
        <p:nvPicPr>
          <p:cNvPr id="94" name="Shape 94"/>
          <p:cNvPicPr preferRelativeResize="0"/>
          <p:nvPr/>
        </p:nvPicPr>
        <p:blipFill rotWithShape="1">
          <a:blip r:embed="rId4"/>
          <a:srcRect/>
          <a:stretch/>
        </p:blipFill>
        <p:spPr>
          <a:xfrm>
            <a:off x="1255712" y="2924175"/>
            <a:ext cx="5476874" cy="3581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/>
        </p:nvSpPr>
        <p:spPr>
          <a:xfrm>
            <a:off x="339725" y="333375"/>
            <a:ext cx="2328861" cy="522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800" b="1" i="0" u="none" strike="noStrike" cap="non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Životinje zimi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323850" y="1036637"/>
            <a:ext cx="4799011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Zec, srna, divlja svinja teško dolaze do hrane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3727450" y="5784850"/>
            <a:ext cx="3844925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Lovci im donose hranu u hranilišta!</a:t>
            </a:r>
          </a:p>
        </p:txBody>
      </p:sp>
      <p:pic>
        <p:nvPicPr>
          <p:cNvPr id="102" name="Shape 102"/>
          <p:cNvPicPr preferRelativeResize="0"/>
          <p:nvPr/>
        </p:nvPicPr>
        <p:blipFill rotWithShape="1">
          <a:blip r:embed="rId4"/>
          <a:srcRect/>
          <a:stretch/>
        </p:blipFill>
        <p:spPr>
          <a:xfrm>
            <a:off x="941387" y="1423987"/>
            <a:ext cx="5532436" cy="4149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/>
        </p:nvSpPr>
        <p:spPr>
          <a:xfrm>
            <a:off x="357187" y="1285875"/>
            <a:ext cx="1619249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Čisti se snijeg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285750" y="285750"/>
            <a:ext cx="2235199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800" b="0" i="0" u="none" strike="noStrike" cap="non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Rad ljudi zimi</a:t>
            </a:r>
          </a:p>
        </p:txBody>
      </p:sp>
      <p:pic>
        <p:nvPicPr>
          <p:cNvPr id="109" name="Shape 109"/>
          <p:cNvPicPr preferRelativeResize="0"/>
          <p:nvPr/>
        </p:nvPicPr>
        <p:blipFill rotWithShape="1">
          <a:blip r:embed="rId4"/>
          <a:srcRect/>
          <a:stretch/>
        </p:blipFill>
        <p:spPr>
          <a:xfrm>
            <a:off x="2786061" y="1643061"/>
            <a:ext cx="5653087" cy="3590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/>
        </p:nvSpPr>
        <p:spPr>
          <a:xfrm>
            <a:off x="428625" y="500062"/>
            <a:ext cx="2716211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Sijeku se drva za ogrijev</a:t>
            </a:r>
          </a:p>
        </p:txBody>
      </p:sp>
      <p:pic>
        <p:nvPicPr>
          <p:cNvPr id="115" name="Shape 115"/>
          <p:cNvPicPr preferRelativeResize="0"/>
          <p:nvPr/>
        </p:nvPicPr>
        <p:blipFill rotWithShape="1">
          <a:blip r:embed="rId4"/>
          <a:srcRect/>
          <a:stretch/>
        </p:blipFill>
        <p:spPr>
          <a:xfrm>
            <a:off x="2483768" y="1556792"/>
            <a:ext cx="4608512" cy="3210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/>
        </p:nvSpPr>
        <p:spPr>
          <a:xfrm>
            <a:off x="357187" y="428625"/>
            <a:ext cx="2630487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Odlazimo na zimovanje</a:t>
            </a:r>
          </a:p>
        </p:txBody>
      </p:sp>
      <p:pic>
        <p:nvPicPr>
          <p:cNvPr id="121" name="Shape 121"/>
          <p:cNvPicPr preferRelativeResize="0"/>
          <p:nvPr/>
        </p:nvPicPr>
        <p:blipFill rotWithShape="1">
          <a:blip r:embed="rId4"/>
          <a:srcRect/>
          <a:stretch/>
        </p:blipFill>
        <p:spPr>
          <a:xfrm>
            <a:off x="1763688" y="1484784"/>
            <a:ext cx="5588099" cy="42650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1_Apex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 P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PK" id="{3C9D1AFA-7573-415F-A1D3-8C8FA12B396C}" vid="{F727F3AE-4F83-4214-81B4-9D8E86ECB0EC}"/>
    </a:ext>
  </a:ext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120</Words>
  <Application>Microsoft Office PowerPoint</Application>
  <PresentationFormat>On-screen Show (4:3)</PresentationFormat>
  <Paragraphs>29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Allerta</vt:lpstr>
      <vt:lpstr>Arial</vt:lpstr>
      <vt:lpstr>Calibri</vt:lpstr>
      <vt:lpstr>Calibri Light</vt:lpstr>
      <vt:lpstr>Quattrocento</vt:lpstr>
      <vt:lpstr>Times New Roman</vt:lpstr>
      <vt:lpstr>1_Apex</vt:lpstr>
      <vt:lpstr>Theme PK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Maja Jelić-Kolar</cp:lastModifiedBy>
  <cp:revision>4</cp:revision>
  <dcterms:modified xsi:type="dcterms:W3CDTF">2016-09-08T08:46:25Z</dcterms:modified>
</cp:coreProperties>
</file>