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1"/>
  </p:handoutMasterIdLst>
  <p:sldIdLst>
    <p:sldId id="256" r:id="rId2"/>
    <p:sldId id="257" r:id="rId3"/>
    <p:sldId id="265" r:id="rId4"/>
    <p:sldId id="289" r:id="rId5"/>
    <p:sldId id="273" r:id="rId6"/>
    <p:sldId id="272" r:id="rId7"/>
    <p:sldId id="270" r:id="rId8"/>
    <p:sldId id="269" r:id="rId9"/>
    <p:sldId id="266" r:id="rId10"/>
    <p:sldId id="286" r:id="rId11"/>
    <p:sldId id="267" r:id="rId12"/>
    <p:sldId id="287" r:id="rId13"/>
    <p:sldId id="279" r:id="rId14"/>
    <p:sldId id="288" r:id="rId15"/>
    <p:sldId id="282" r:id="rId16"/>
    <p:sldId id="290" r:id="rId17"/>
    <p:sldId id="291" r:id="rId18"/>
    <p:sldId id="292" r:id="rId19"/>
    <p:sldId id="293" r:id="rId20"/>
  </p:sldIdLst>
  <p:sldSz cx="9144000" cy="6858000" type="screen4x3"/>
  <p:notesSz cx="6761163" cy="99314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Radni_list_programa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Radni_list_programa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Broj polaznika COO Čakovec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axId val="66115840"/>
        <c:axId val="37675776"/>
      </c:barChart>
      <c:valAx>
        <c:axId val="376757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baseline="0"/>
            </a:pPr>
            <a:endParaRPr lang="sr-Latn-CS"/>
          </a:p>
        </c:txPr>
        <c:crossAx val="66115840"/>
        <c:crosses val="autoZero"/>
        <c:crossBetween val="between"/>
      </c:valAx>
      <c:catAx>
        <c:axId val="66115840"/>
        <c:scaling>
          <c:orientation val="minMax"/>
        </c:scaling>
        <c:axPos val="b"/>
        <c:numFmt formatCode="General" sourceLinked="1"/>
        <c:majorTickMark val="none"/>
        <c:tickLblPos val="nextTo"/>
        <c:crossAx val="37675776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Broj učenika u COO Čakovec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showVal val="1"/>
          </c:dLbls>
          <c:cat>
            <c:strRef>
              <c:f>List1!$A$2:$A$4</c:f>
              <c:strCache>
                <c:ptCount val="3"/>
                <c:pt idx="0">
                  <c:v>razredni odjeli</c:v>
                </c:pt>
                <c:pt idx="1">
                  <c:v>posebni odjeli</c:v>
                </c:pt>
                <c:pt idx="2">
                  <c:v>RPA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90</c:v>
                </c:pt>
                <c:pt idx="1">
                  <c:v>78</c:v>
                </c:pt>
                <c:pt idx="2">
                  <c:v>20</c:v>
                </c:pt>
              </c:numCache>
            </c:numRef>
          </c:val>
        </c:ser>
        <c:axId val="78804864"/>
        <c:axId val="97423360"/>
      </c:barChart>
      <c:catAx>
        <c:axId val="78804864"/>
        <c:scaling>
          <c:orientation val="minMax"/>
        </c:scaling>
        <c:axPos val="b"/>
        <c:tickLblPos val="nextTo"/>
        <c:crossAx val="97423360"/>
        <c:crosses val="autoZero"/>
        <c:auto val="1"/>
        <c:lblAlgn val="ctr"/>
        <c:lblOffset val="100"/>
      </c:catAx>
      <c:valAx>
        <c:axId val="97423360"/>
        <c:scaling>
          <c:orientation val="minMax"/>
        </c:scaling>
        <c:axPos val="l"/>
        <c:majorGridlines/>
        <c:numFmt formatCode="General" sourceLinked="1"/>
        <c:tickLblPos val="nextTo"/>
        <c:crossAx val="788048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Ukupno</c:v>
                </c:pt>
              </c:strCache>
            </c:strRef>
          </c:tx>
          <c:dLbls>
            <c:showVal val="1"/>
          </c:dLbls>
          <c:cat>
            <c:strRef>
              <c:f>List1!$A$2:$A$3</c:f>
              <c:strCache>
                <c:ptCount val="2"/>
                <c:pt idx="0">
                  <c:v>udomljeni učenici</c:v>
                </c:pt>
                <c:pt idx="1">
                  <c:v>romski učenici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0.16</c:v>
                </c:pt>
                <c:pt idx="1">
                  <c:v>0.37000000000000016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Razredni odjeli</c:v>
                </c:pt>
              </c:strCache>
            </c:strRef>
          </c:tx>
          <c:dLbls>
            <c:showVal val="1"/>
          </c:dLbls>
          <c:cat>
            <c:strRef>
              <c:f>List1!$A$2:$A$3</c:f>
              <c:strCache>
                <c:ptCount val="2"/>
                <c:pt idx="0">
                  <c:v>udomljeni učenici</c:v>
                </c:pt>
                <c:pt idx="1">
                  <c:v>romski učenici</c:v>
                </c:pt>
              </c:strCache>
            </c:strRef>
          </c:cat>
          <c:val>
            <c:numRef>
              <c:f>List1!$C$2:$C$3</c:f>
              <c:numCache>
                <c:formatCode>0.00%</c:formatCode>
                <c:ptCount val="2"/>
                <c:pt idx="0">
                  <c:v>0.255</c:v>
                </c:pt>
                <c:pt idx="1">
                  <c:v>0.57700000000000029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Posebni odjeli</c:v>
                </c:pt>
              </c:strCache>
            </c:strRef>
          </c:tx>
          <c:dLbls>
            <c:showVal val="1"/>
          </c:dLbls>
          <c:cat>
            <c:strRef>
              <c:f>List1!$A$2:$A$3</c:f>
              <c:strCache>
                <c:ptCount val="2"/>
                <c:pt idx="0">
                  <c:v>udomljeni učenici</c:v>
                </c:pt>
                <c:pt idx="1">
                  <c:v>romski učenici</c:v>
                </c:pt>
              </c:strCache>
            </c:strRef>
          </c:cat>
          <c:val>
            <c:numRef>
              <c:f>List1!$D$2:$D$3</c:f>
              <c:numCache>
                <c:formatCode>0.00%</c:formatCode>
                <c:ptCount val="2"/>
                <c:pt idx="0">
                  <c:v>6.6000000000000003E-2</c:v>
                </c:pt>
                <c:pt idx="1">
                  <c:v>0.17300000000000001</c:v>
                </c:pt>
              </c:numCache>
            </c:numRef>
          </c:val>
        </c:ser>
        <c:axId val="70145920"/>
        <c:axId val="70147456"/>
      </c:barChart>
      <c:catAx>
        <c:axId val="70145920"/>
        <c:scaling>
          <c:orientation val="minMax"/>
        </c:scaling>
        <c:axPos val="b"/>
        <c:tickLblPos val="nextTo"/>
        <c:crossAx val="70147456"/>
        <c:crosses val="autoZero"/>
        <c:auto val="1"/>
        <c:lblAlgn val="ctr"/>
        <c:lblOffset val="100"/>
      </c:catAx>
      <c:valAx>
        <c:axId val="70147456"/>
        <c:scaling>
          <c:orientation val="minMax"/>
        </c:scaling>
        <c:axPos val="l"/>
        <c:majorGridlines/>
        <c:numFmt formatCode="0%" sourceLinked="1"/>
        <c:tickLblPos val="nextTo"/>
        <c:crossAx val="701459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6.7558832688286843E-2"/>
          <c:y val="3.5214239023160641E-2"/>
          <c:w val="0.7878365363227906"/>
          <c:h val="0.8623946748924427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ukupno</c:v>
                </c:pt>
              </c:strCache>
            </c:strRef>
          </c:tx>
          <c:dLbls>
            <c:showVal val="1"/>
          </c:dLbls>
          <c:cat>
            <c:strRef>
              <c:f>List1!$A$2:$A$3</c:f>
              <c:strCache>
                <c:ptCount val="2"/>
                <c:pt idx="0">
                  <c:v>epilepsija</c:v>
                </c:pt>
                <c:pt idx="1">
                  <c:v>poremećaj u ponašanju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22</c:v>
                </c:pt>
                <c:pt idx="1">
                  <c:v>17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razredni odjeli</c:v>
                </c:pt>
              </c:strCache>
            </c:strRef>
          </c:tx>
          <c:dLbls>
            <c:showVal val="1"/>
          </c:dLbls>
          <c:cat>
            <c:strRef>
              <c:f>List1!$A$2:$A$3</c:f>
              <c:strCache>
                <c:ptCount val="2"/>
                <c:pt idx="0">
                  <c:v>epilepsija</c:v>
                </c:pt>
                <c:pt idx="1">
                  <c:v>poremećaj u ponašanju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6</c:v>
                </c:pt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posebni odjeli</c:v>
                </c:pt>
              </c:strCache>
            </c:strRef>
          </c:tx>
          <c:dLbls>
            <c:showVal val="1"/>
          </c:dLbls>
          <c:cat>
            <c:strRef>
              <c:f>List1!$A$2:$A$3</c:f>
              <c:strCache>
                <c:ptCount val="2"/>
                <c:pt idx="0">
                  <c:v>epilepsija</c:v>
                </c:pt>
                <c:pt idx="1">
                  <c:v>poremećaj u ponašanju</c:v>
                </c:pt>
              </c:strCache>
            </c:strRef>
          </c:cat>
          <c:val>
            <c:numRef>
              <c:f>List1!$D$2:$D$3</c:f>
              <c:numCache>
                <c:formatCode>General</c:formatCode>
                <c:ptCount val="2"/>
                <c:pt idx="0">
                  <c:v>16</c:v>
                </c:pt>
                <c:pt idx="1">
                  <c:v>8</c:v>
                </c:pt>
              </c:numCache>
            </c:numRef>
          </c:val>
        </c:ser>
        <c:axId val="70179840"/>
        <c:axId val="70193920"/>
      </c:barChart>
      <c:catAx>
        <c:axId val="70179840"/>
        <c:scaling>
          <c:orientation val="minMax"/>
        </c:scaling>
        <c:axPos val="b"/>
        <c:tickLblPos val="nextTo"/>
        <c:crossAx val="70193920"/>
        <c:crosses val="autoZero"/>
        <c:auto val="1"/>
        <c:lblAlgn val="ctr"/>
        <c:lblOffset val="100"/>
      </c:catAx>
      <c:valAx>
        <c:axId val="70193920"/>
        <c:scaling>
          <c:orientation val="minMax"/>
        </c:scaling>
        <c:axPos val="l"/>
        <c:majorGridlines/>
        <c:numFmt formatCode="General" sourceLinked="1"/>
        <c:tickLblPos val="nextTo"/>
        <c:crossAx val="701798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6.7558832688286843E-2"/>
          <c:y val="3.5214239023160641E-2"/>
          <c:w val="0.7878365363227906"/>
          <c:h val="0.8623946748924427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ukupno</c:v>
                </c:pt>
              </c:strCache>
            </c:strRef>
          </c:tx>
          <c:dLbls>
            <c:showVal val="1"/>
          </c:dLbls>
          <c:cat>
            <c:strRef>
              <c:f>List1!$A$2:$A$3</c:f>
              <c:strCache>
                <c:ptCount val="2"/>
                <c:pt idx="0">
                  <c:v>epilepsija</c:v>
                </c:pt>
                <c:pt idx="1">
                  <c:v>poremećaj u ponašanju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0.11</c:v>
                </c:pt>
                <c:pt idx="1">
                  <c:v>9.0000000000000024E-2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razredni odjeli</c:v>
                </c:pt>
              </c:strCache>
            </c:strRef>
          </c:tx>
          <c:dLbls>
            <c:showVal val="1"/>
          </c:dLbls>
          <c:cat>
            <c:strRef>
              <c:f>List1!$A$2:$A$3</c:f>
              <c:strCache>
                <c:ptCount val="2"/>
                <c:pt idx="0">
                  <c:v>epilepsija</c:v>
                </c:pt>
                <c:pt idx="1">
                  <c:v>poremećaj u ponašanju</c:v>
                </c:pt>
              </c:strCache>
            </c:strRef>
          </c:cat>
          <c:val>
            <c:numRef>
              <c:f>List1!$C$2:$C$3</c:f>
              <c:numCache>
                <c:formatCode>0%</c:formatCode>
                <c:ptCount val="2"/>
                <c:pt idx="0" formatCode="0.00%">
                  <c:v>6.6000000000000003E-2</c:v>
                </c:pt>
                <c:pt idx="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posebni odjeli</c:v>
                </c:pt>
              </c:strCache>
            </c:strRef>
          </c:tx>
          <c:dLbls>
            <c:showVal val="1"/>
          </c:dLbls>
          <c:cat>
            <c:strRef>
              <c:f>List1!$A$2:$A$3</c:f>
              <c:strCache>
                <c:ptCount val="2"/>
                <c:pt idx="0">
                  <c:v>epilepsija</c:v>
                </c:pt>
                <c:pt idx="1">
                  <c:v>poremećaj u ponašanju</c:v>
                </c:pt>
              </c:strCache>
            </c:strRef>
          </c:cat>
          <c:val>
            <c:numRef>
              <c:f>List1!$D$2:$D$3</c:f>
              <c:numCache>
                <c:formatCode>0%</c:formatCode>
                <c:ptCount val="2"/>
                <c:pt idx="0" formatCode="0.00%">
                  <c:v>0.16300000000000001</c:v>
                </c:pt>
                <c:pt idx="1">
                  <c:v>9.0000000000000024E-2</c:v>
                </c:pt>
              </c:numCache>
            </c:numRef>
          </c:val>
        </c:ser>
        <c:axId val="70968448"/>
        <c:axId val="70969984"/>
      </c:barChart>
      <c:catAx>
        <c:axId val="70968448"/>
        <c:scaling>
          <c:orientation val="minMax"/>
        </c:scaling>
        <c:axPos val="b"/>
        <c:tickLblPos val="nextTo"/>
        <c:crossAx val="70969984"/>
        <c:crosses val="autoZero"/>
        <c:auto val="1"/>
        <c:lblAlgn val="ctr"/>
        <c:lblOffset val="100"/>
      </c:catAx>
      <c:valAx>
        <c:axId val="70969984"/>
        <c:scaling>
          <c:orientation val="minMax"/>
        </c:scaling>
        <c:axPos val="l"/>
        <c:majorGridlines/>
        <c:numFmt formatCode="0%" sourceLinked="1"/>
        <c:tickLblPos val="nextTo"/>
        <c:crossAx val="709684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0.17119</cdr:x>
      <cdr:y>0.04724</cdr:y>
    </cdr:from>
    <cdr:to>
      <cdr:x>0.98004</cdr:x>
      <cdr:y>0.18459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1539280" y="276448"/>
          <a:ext cx="7272808" cy="803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1800" b="1" dirty="0" smtClean="0"/>
            <a:t>Broj učenika u COO Čakovec s  farmakološkom terapijom</a:t>
          </a:r>
          <a:endParaRPr lang="hr-HR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0.10712</cdr:x>
      <cdr:y>0</cdr:y>
    </cdr:from>
    <cdr:to>
      <cdr:x>0.98004</cdr:x>
      <cdr:y>0.13735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963216" y="0"/>
          <a:ext cx="7848872" cy="803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2000" b="1" dirty="0" smtClean="0"/>
            <a:t>% učenika u COO Čakovec s  farmakološkom terapijom</a:t>
          </a:r>
          <a:endParaRPr lang="hr-HR" sz="20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BBD40-2C56-4C00-84C6-BFA2BFED600C}" type="datetimeFigureOut">
              <a:rPr lang="hr-HR" smtClean="0"/>
              <a:pPr/>
              <a:t>27.5.2011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2905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0EC4B-ED1B-4920-B6B6-1B8CBAAF78F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ku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ku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ku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ku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ku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ku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4C1234E-6357-4D83-9707-8F275DA31A36}" type="datetimeFigureOut">
              <a:rPr lang="hr-HR" smtClean="0"/>
              <a:pPr/>
              <a:t>27.5.2011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0B307CD-EF3E-4F2A-A1E3-45B2926ADD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234E-6357-4D83-9707-8F275DA31A36}" type="datetimeFigureOut">
              <a:rPr lang="hr-HR" smtClean="0"/>
              <a:pPr/>
              <a:t>27.5.2011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07CD-EF3E-4F2A-A1E3-45B2926ADD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234E-6357-4D83-9707-8F275DA31A36}" type="datetimeFigureOut">
              <a:rPr lang="hr-HR" smtClean="0"/>
              <a:pPr/>
              <a:t>27.5.2011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07CD-EF3E-4F2A-A1E3-45B2926ADD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234E-6357-4D83-9707-8F275DA31A36}" type="datetimeFigureOut">
              <a:rPr lang="hr-HR" smtClean="0"/>
              <a:pPr/>
              <a:t>27.5.2011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07CD-EF3E-4F2A-A1E3-45B2926ADD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234E-6357-4D83-9707-8F275DA31A36}" type="datetimeFigureOut">
              <a:rPr lang="hr-HR" smtClean="0"/>
              <a:pPr/>
              <a:t>27.5.2011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07CD-EF3E-4F2A-A1E3-45B2926ADD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234E-6357-4D83-9707-8F275DA31A36}" type="datetimeFigureOut">
              <a:rPr lang="hr-HR" smtClean="0"/>
              <a:pPr/>
              <a:t>27.5.2011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07CD-EF3E-4F2A-A1E3-45B2926ADD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datum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C1234E-6357-4D83-9707-8F275DA31A36}" type="datetimeFigureOut">
              <a:rPr lang="hr-HR" smtClean="0"/>
              <a:pPr/>
              <a:t>27.5.2011</a:t>
            </a:fld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B307CD-EF3E-4F2A-A1E3-45B2926ADD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4C1234E-6357-4D83-9707-8F275DA31A36}" type="datetimeFigureOut">
              <a:rPr lang="hr-HR" smtClean="0"/>
              <a:pPr/>
              <a:t>27.5.2011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0B307CD-EF3E-4F2A-A1E3-45B2926ADD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234E-6357-4D83-9707-8F275DA31A36}" type="datetimeFigureOut">
              <a:rPr lang="hr-HR" smtClean="0"/>
              <a:pPr/>
              <a:t>27.5.2011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07CD-EF3E-4F2A-A1E3-45B2926ADD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234E-6357-4D83-9707-8F275DA31A36}" type="datetimeFigureOut">
              <a:rPr lang="hr-HR" smtClean="0"/>
              <a:pPr/>
              <a:t>27.5.2011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07CD-EF3E-4F2A-A1E3-45B2926ADD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234E-6357-4D83-9707-8F275DA31A36}" type="datetimeFigureOut">
              <a:rPr lang="hr-HR" smtClean="0"/>
              <a:pPr/>
              <a:t>27.5.2011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07CD-EF3E-4F2A-A1E3-45B2926ADD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ku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ku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ku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ku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ku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ku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ku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ku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ku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4C1234E-6357-4D83-9707-8F275DA31A36}" type="datetimeFigureOut">
              <a:rPr lang="hr-HR" smtClean="0"/>
              <a:pPr/>
              <a:t>27.5.2011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0B307CD-EF3E-4F2A-A1E3-45B2926ADD3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458200" cy="2118097"/>
          </a:xfrm>
        </p:spPr>
        <p:txBody>
          <a:bodyPr>
            <a:normAutofit fontScale="90000"/>
          </a:bodyPr>
          <a:lstStyle/>
          <a:p>
            <a:pPr algn="r"/>
            <a:r>
              <a:rPr lang="hr-HR" b="1" dirty="0" smtClean="0"/>
              <a:t>Zaštita mentalnog zdravlja osoba s intelektualnim teškoćama</a:t>
            </a:r>
            <a:br>
              <a:rPr lang="hr-HR" b="1" dirty="0" smtClean="0"/>
            </a:br>
            <a:r>
              <a:rPr lang="hr-HR" sz="1200" dirty="0" smtClean="0"/>
              <a:t/>
            </a:r>
            <a:br>
              <a:rPr lang="hr-HR" sz="1200" dirty="0" smtClean="0"/>
            </a:br>
            <a:r>
              <a:rPr lang="hr-HR" dirty="0" smtClean="0"/>
              <a:t>- prikaz iz prakse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796952" y="4149080"/>
            <a:ext cx="6347048" cy="2420888"/>
          </a:xfrm>
        </p:spPr>
        <p:txBody>
          <a:bodyPr>
            <a:normAutofit lnSpcReduction="10000"/>
          </a:bodyPr>
          <a:lstStyle/>
          <a:p>
            <a:pPr algn="r"/>
            <a:r>
              <a:rPr lang="hr-HR" b="1" dirty="0" smtClean="0"/>
              <a:t>Centar za odgoj i obrazovanje Čakovec</a:t>
            </a:r>
          </a:p>
          <a:p>
            <a:pPr algn="r"/>
            <a:r>
              <a:rPr lang="hr-HR" dirty="0" smtClean="0"/>
              <a:t> </a:t>
            </a:r>
          </a:p>
          <a:p>
            <a:pPr algn="r"/>
            <a:r>
              <a:rPr lang="hr-HR" b="1" dirty="0" smtClean="0"/>
              <a:t>Tatjana Žižek</a:t>
            </a:r>
            <a:r>
              <a:rPr lang="hr-HR" dirty="0" smtClean="0"/>
              <a:t>,mr.spec.psih.</a:t>
            </a:r>
          </a:p>
          <a:p>
            <a:pPr algn="r"/>
            <a:r>
              <a:rPr lang="hr-HR" b="1" dirty="0" smtClean="0"/>
              <a:t>Danijela </a:t>
            </a:r>
            <a:r>
              <a:rPr lang="hr-HR" b="1" dirty="0" err="1" smtClean="0"/>
              <a:t>Šafarić</a:t>
            </a:r>
            <a:r>
              <a:rPr lang="hr-HR" dirty="0" smtClean="0"/>
              <a:t>, </a:t>
            </a:r>
            <a:r>
              <a:rPr lang="hr-HR" dirty="0" err="1" smtClean="0"/>
              <a:t>med.sestra</a:t>
            </a:r>
            <a:endParaRPr lang="hr-HR" dirty="0" smtClean="0"/>
          </a:p>
          <a:p>
            <a:pPr algn="r"/>
            <a:r>
              <a:rPr lang="hr-HR" b="1" dirty="0" smtClean="0"/>
              <a:t>Dragica Benčik</a:t>
            </a:r>
            <a:r>
              <a:rPr lang="hr-HR" dirty="0" smtClean="0"/>
              <a:t>, </a:t>
            </a:r>
            <a:r>
              <a:rPr lang="hr-HR" dirty="0" err="1" smtClean="0"/>
              <a:t>prof.def</a:t>
            </a:r>
            <a:r>
              <a:rPr lang="hr-HR" dirty="0" smtClean="0"/>
              <a:t>.</a:t>
            </a:r>
          </a:p>
          <a:p>
            <a:pPr algn="r"/>
            <a:r>
              <a:rPr lang="hr-HR" b="1" dirty="0" smtClean="0"/>
              <a:t>Dinka </a:t>
            </a:r>
            <a:r>
              <a:rPr lang="hr-HR" b="1" dirty="0" err="1" smtClean="0"/>
              <a:t>Žulić</a:t>
            </a:r>
            <a:r>
              <a:rPr lang="hr-HR" dirty="0" smtClean="0"/>
              <a:t>, </a:t>
            </a:r>
            <a:r>
              <a:rPr lang="hr-HR" dirty="0" err="1" smtClean="0"/>
              <a:t>dipl.def</a:t>
            </a:r>
            <a:r>
              <a:rPr lang="hr-HR" dirty="0" smtClean="0"/>
              <a:t>.</a:t>
            </a:r>
          </a:p>
          <a:p>
            <a:pPr algn="r"/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1"/>
          </p:nvPr>
        </p:nvGraphicFramePr>
        <p:xfrm>
          <a:off x="152400" y="620688"/>
          <a:ext cx="8991600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Najčešće propisana farmakološka terapija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>
          <a:xfrm>
            <a:off x="467544" y="2780928"/>
            <a:ext cx="3322712" cy="3915880"/>
          </a:xfrm>
        </p:spPr>
        <p:txBody>
          <a:bodyPr/>
          <a:lstStyle/>
          <a:p>
            <a:r>
              <a:rPr lang="hr-HR" sz="3200" dirty="0" smtClean="0"/>
              <a:t>Epilepsija: </a:t>
            </a:r>
          </a:p>
          <a:p>
            <a:pPr>
              <a:buNone/>
            </a:pPr>
            <a:endParaRPr lang="hr-HR" sz="3200" dirty="0" smtClean="0"/>
          </a:p>
          <a:p>
            <a:pPr>
              <a:buFontTx/>
              <a:buChar char="-"/>
            </a:pPr>
            <a:r>
              <a:rPr lang="hr-HR" sz="3200" dirty="0" err="1" smtClean="0"/>
              <a:t>Depakine</a:t>
            </a:r>
            <a:endParaRPr lang="hr-HR" sz="3200" dirty="0" smtClean="0"/>
          </a:p>
          <a:p>
            <a:pPr>
              <a:buFontTx/>
              <a:buChar char="-"/>
            </a:pPr>
            <a:r>
              <a:rPr lang="hr-HR" sz="3200" dirty="0" err="1" smtClean="0"/>
              <a:t>Topamax</a:t>
            </a:r>
            <a:endParaRPr lang="hr-HR" sz="3200" dirty="0" smtClean="0"/>
          </a:p>
          <a:p>
            <a:pPr>
              <a:buFontTx/>
              <a:buChar char="-"/>
            </a:pPr>
            <a:r>
              <a:rPr lang="hr-HR" sz="3200" dirty="0" err="1" smtClean="0"/>
              <a:t>Lamictal</a:t>
            </a:r>
            <a:endParaRPr lang="hr-HR" sz="3200" dirty="0" smtClean="0"/>
          </a:p>
          <a:p>
            <a:pPr>
              <a:buFontTx/>
              <a:buChar char="-"/>
            </a:pPr>
            <a:r>
              <a:rPr lang="hr-HR" sz="3200" dirty="0" err="1" smtClean="0"/>
              <a:t>Tegretol</a:t>
            </a:r>
            <a:endParaRPr lang="hr-HR" sz="3200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>
          <a:xfrm>
            <a:off x="3563888" y="2798104"/>
            <a:ext cx="5184576" cy="3871256"/>
          </a:xfrm>
        </p:spPr>
        <p:txBody>
          <a:bodyPr/>
          <a:lstStyle/>
          <a:p>
            <a:r>
              <a:rPr lang="hr-HR" dirty="0" smtClean="0"/>
              <a:t> </a:t>
            </a:r>
            <a:r>
              <a:rPr lang="hr-HR" sz="3200" dirty="0" smtClean="0"/>
              <a:t>Poremećaj u ponašanju: </a:t>
            </a:r>
          </a:p>
          <a:p>
            <a:pPr>
              <a:buNone/>
            </a:pPr>
            <a:endParaRPr lang="hr-HR" sz="3200" dirty="0" smtClean="0"/>
          </a:p>
          <a:p>
            <a:pPr>
              <a:buFontTx/>
              <a:buChar char="-"/>
            </a:pPr>
            <a:r>
              <a:rPr lang="hr-HR" sz="3200" dirty="0" err="1" smtClean="0"/>
              <a:t>Rispolept</a:t>
            </a:r>
            <a:endParaRPr lang="hr-HR" sz="3200" dirty="0" smtClean="0"/>
          </a:p>
          <a:p>
            <a:pPr>
              <a:buFontTx/>
              <a:buChar char="-"/>
            </a:pPr>
            <a:r>
              <a:rPr lang="hr-HR" sz="3200" dirty="0" err="1" smtClean="0"/>
              <a:t>Risset</a:t>
            </a:r>
            <a:endParaRPr lang="hr-HR" sz="3200" dirty="0" smtClean="0"/>
          </a:p>
          <a:p>
            <a:pPr>
              <a:buFontTx/>
              <a:buChar char="-"/>
            </a:pPr>
            <a:r>
              <a:rPr lang="hr-HR" sz="3200" dirty="0" err="1" smtClean="0"/>
              <a:t>Prazine</a:t>
            </a:r>
            <a:endParaRPr lang="hr-HR" sz="3200" dirty="0" smtClean="0"/>
          </a:p>
          <a:p>
            <a:pPr>
              <a:buFontTx/>
              <a:buChar char="-"/>
            </a:pPr>
            <a:r>
              <a:rPr lang="hr-HR" sz="3200" dirty="0" err="1" smtClean="0"/>
              <a:t>Lameptil</a:t>
            </a:r>
            <a:r>
              <a:rPr lang="hr-HR" sz="3200" dirty="0" smtClean="0"/>
              <a:t> </a:t>
            </a:r>
          </a:p>
          <a:p>
            <a:pPr>
              <a:buFontTx/>
              <a:buChar char="-"/>
            </a:pPr>
            <a:r>
              <a:rPr lang="hr-HR" sz="3200" dirty="0" err="1" smtClean="0"/>
              <a:t>Rispolux</a:t>
            </a:r>
            <a:endParaRPr lang="hr-H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467544" y="1916832"/>
            <a:ext cx="8291264" cy="3744416"/>
          </a:xfrm>
        </p:spPr>
        <p:txBody>
          <a:bodyPr/>
          <a:lstStyle/>
          <a:p>
            <a:r>
              <a:rPr lang="vi-VN" sz="3600" dirty="0" smtClean="0"/>
              <a:t>Do poremećaja u ponašanju izvjesnije je da će doći kod mladih koji odrastaju u visokorizičnom okruženju (Ajduković, 1990).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Rizični faktori za razvoj poremećaja u ponašanju: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4320480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a) </a:t>
            </a:r>
            <a:r>
              <a:rPr lang="vi-VN" b="1" dirty="0" smtClean="0"/>
              <a:t>rizične predispozicije</a:t>
            </a:r>
            <a:r>
              <a:rPr lang="vi-VN" dirty="0" smtClean="0"/>
              <a:t>, npr.: spol, temperament, hiperaktivnost, kognitivne poteškoće</a:t>
            </a:r>
            <a:endParaRPr lang="hr-HR" dirty="0" smtClean="0"/>
          </a:p>
          <a:p>
            <a:pPr>
              <a:buNone/>
            </a:pPr>
            <a:endParaRPr lang="hr-HR" sz="2000" dirty="0" smtClean="0"/>
          </a:p>
          <a:p>
            <a:r>
              <a:rPr lang="hr-HR" dirty="0" smtClean="0"/>
              <a:t>b) </a:t>
            </a:r>
            <a:r>
              <a:rPr lang="vi-VN" b="1" dirty="0" smtClean="0"/>
              <a:t>obilježja okoline</a:t>
            </a:r>
            <a:r>
              <a:rPr lang="vi-VN" dirty="0" smtClean="0"/>
              <a:t>, npr. teški materijalni položaj, kriminalitet ili psihičko oboljenje jednog od roditelja, kronična disharmonija u obitelji i dr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vi-VN" dirty="0" smtClean="0"/>
              <a:t> </a:t>
            </a:r>
            <a:endParaRPr lang="hr-HR" dirty="0" smtClean="0"/>
          </a:p>
          <a:p>
            <a:r>
              <a:rPr lang="hr-HR" dirty="0" smtClean="0"/>
              <a:t>ove</a:t>
            </a:r>
            <a:r>
              <a:rPr lang="vi-VN" dirty="0" smtClean="0"/>
              <a:t> dvije skupine u interakciji</a:t>
            </a:r>
            <a:r>
              <a:rPr lang="hr-HR" dirty="0" smtClean="0"/>
              <a:t> – visoki </a:t>
            </a:r>
            <a:r>
              <a:rPr lang="vi-VN" dirty="0" smtClean="0"/>
              <a:t>rizi</a:t>
            </a:r>
            <a:r>
              <a:rPr lang="hr-HR" dirty="0" smtClean="0"/>
              <a:t>k</a:t>
            </a:r>
            <a:r>
              <a:rPr lang="vi-VN" dirty="0" smtClean="0"/>
              <a:t> za odstupanje od svakodnevnog ponašanja</a:t>
            </a:r>
          </a:p>
          <a:p>
            <a:pPr>
              <a:buNone/>
            </a:pPr>
            <a:endParaRPr lang="vi-V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/>
          <a:lstStyle/>
          <a:p>
            <a:r>
              <a:rPr lang="hr-HR" dirty="0" smtClean="0"/>
              <a:t>Otpornost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 lnSpcReduction="10000"/>
          </a:bodyPr>
          <a:lstStyle/>
          <a:p>
            <a:r>
              <a:rPr lang="vi-VN" i="1" dirty="0" smtClean="0"/>
              <a:t>doslje</a:t>
            </a:r>
            <a:r>
              <a:rPr lang="hr-HR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i="1" dirty="0" smtClean="0"/>
              <a:t>no i trajno uspješno suočavanje sa stresom </a:t>
            </a:r>
            <a:endParaRPr lang="hr-HR" i="1" dirty="0" smtClean="0"/>
          </a:p>
          <a:p>
            <a:pPr>
              <a:buNone/>
            </a:pPr>
            <a:endParaRPr lang="hr-HR" sz="1300" i="1" dirty="0" smtClean="0"/>
          </a:p>
          <a:p>
            <a:r>
              <a:rPr lang="hr-HR" dirty="0" smtClean="0"/>
              <a:t>N</a:t>
            </a:r>
            <a:r>
              <a:rPr lang="vi-VN" dirty="0" smtClean="0"/>
              <a:t>ajznačajniji činitelj</a:t>
            </a:r>
            <a:r>
              <a:rPr lang="hr-HR" dirty="0" smtClean="0"/>
              <a:t>i</a:t>
            </a:r>
            <a:r>
              <a:rPr lang="vi-VN" dirty="0" smtClean="0"/>
              <a:t> razvoja otpornosti </a:t>
            </a:r>
            <a:r>
              <a:rPr lang="hr-HR" dirty="0" smtClean="0"/>
              <a:t>:</a:t>
            </a:r>
            <a:r>
              <a:rPr lang="vi-VN" dirty="0" smtClean="0"/>
              <a:t> </a:t>
            </a:r>
            <a:endParaRPr lang="hr-HR" dirty="0" smtClean="0"/>
          </a:p>
          <a:p>
            <a:pPr>
              <a:buNone/>
            </a:pPr>
            <a:endParaRPr lang="hr-HR" sz="1300" dirty="0" smtClean="0"/>
          </a:p>
          <a:p>
            <a:r>
              <a:rPr lang="vi-VN" dirty="0" smtClean="0"/>
              <a:t>emocionalno pozitivna, otvorena klima u školi, </a:t>
            </a:r>
            <a:endParaRPr lang="hr-HR" dirty="0" smtClean="0"/>
          </a:p>
          <a:p>
            <a:r>
              <a:rPr lang="vi-VN" dirty="0" smtClean="0"/>
              <a:t>socijalna podrška, </a:t>
            </a:r>
            <a:endParaRPr lang="hr-HR" dirty="0" smtClean="0"/>
          </a:p>
          <a:p>
            <a:r>
              <a:rPr lang="vi-VN" dirty="0" smtClean="0"/>
              <a:t>stabilan odnos s barem jednom značajnom osobom, </a:t>
            </a:r>
            <a:endParaRPr lang="hr-HR" dirty="0" smtClean="0"/>
          </a:p>
          <a:p>
            <a:r>
              <a:rPr lang="vi-VN" dirty="0" smtClean="0"/>
              <a:t>dostupnost socijalnih modela koji potiču konstruktivno suočavanje, osjećaj smisla i značenja tijekom osobnog razvoja, </a:t>
            </a:r>
            <a:endParaRPr lang="hr-HR" dirty="0" smtClean="0"/>
          </a:p>
          <a:p>
            <a:r>
              <a:rPr lang="vi-VN" dirty="0" smtClean="0"/>
              <a:t>pozitivno samopoimanje i samopouzdanost ukazuju na mogućnost da pojedinac izgradi otpornost pod utjecajem društva, točnije odgajatelja, učitelja.. . (a ne samo obitelji)  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43000"/>
            <a:ext cx="8640960" cy="1066800"/>
          </a:xfrm>
        </p:spPr>
        <p:txBody>
          <a:bodyPr>
            <a:noAutofit/>
          </a:bodyPr>
          <a:lstStyle/>
          <a:p>
            <a:r>
              <a:rPr lang="hr-HR" sz="2800" dirty="0" smtClean="0"/>
              <a:t>Ispitivanje agresivnosti kod učenika sa sniženim intelektualnim sposobnostima i nekih odrednica obiteljskog okruženja </a:t>
            </a:r>
            <a:r>
              <a:rPr lang="hr-HR" sz="2000" dirty="0" smtClean="0"/>
              <a:t>(Žižek,Bacinger-</a:t>
            </a:r>
            <a:r>
              <a:rPr lang="hr-HR" sz="2000" dirty="0" err="1" smtClean="0"/>
              <a:t>Klobučarić</a:t>
            </a:r>
            <a:r>
              <a:rPr lang="hr-HR" sz="2000" dirty="0" smtClean="0"/>
              <a:t>,2009.):</a:t>
            </a:r>
            <a:endParaRPr lang="hr-HR" sz="2000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0" y="2249424"/>
            <a:ext cx="8964488" cy="4608576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Postoji </a:t>
            </a:r>
            <a:r>
              <a:rPr lang="hr-HR" dirty="0"/>
              <a:t>povezanost kvalitete obitelji i agresivnog ponašanja kod učenika sa sniženim intelektualnim sposobnostima</a:t>
            </a:r>
          </a:p>
          <a:p>
            <a:r>
              <a:rPr lang="hr-HR" dirty="0"/>
              <a:t>Češća pojavnost indikatora slabije brige i nadzora roditelja kod djece koja su agresivna u školi</a:t>
            </a:r>
          </a:p>
          <a:p>
            <a:r>
              <a:rPr lang="hr-HR" dirty="0"/>
              <a:t>Niži socioekonomski status, češća pojavnost psiho ili </a:t>
            </a:r>
            <a:r>
              <a:rPr lang="hr-HR" dirty="0" err="1"/>
              <a:t>sociopatologije</a:t>
            </a:r>
            <a:r>
              <a:rPr lang="hr-HR" dirty="0"/>
              <a:t>, češće izrečene mjere obiteljsko pravne zaštite kod romskih obitelji</a:t>
            </a:r>
          </a:p>
          <a:p>
            <a:pPr>
              <a:buFont typeface="Wingdings" pitchFamily="2" charset="2"/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Problemi u zaštiti mentalnog zdravlja učenika u COO Čakovec: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odrastanje učenika u visokorizičnim uvjetima za nastanak poremećaja u ponašanju</a:t>
            </a:r>
          </a:p>
          <a:p>
            <a:r>
              <a:rPr lang="hr-HR" dirty="0" smtClean="0"/>
              <a:t>nedostatan angažman roditelja – nedolazak u školu, neredovito odvođenje djeteta na liječnički pregled, otežano razumijevanje problematike mentalnog zdravlja</a:t>
            </a:r>
          </a:p>
          <a:p>
            <a:r>
              <a:rPr lang="hr-HR" dirty="0" smtClean="0"/>
              <a:t>nepostojanje drugih oblika odgojno-obrazovne podrške u Međimurju osim redovne i posebne škole- nema prijelaznih oblika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Rješenja u zaštiti mentalnog zdravlja učenika u COO Čakovec: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752528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Iskustvo dobre prakse: </a:t>
            </a:r>
          </a:p>
          <a:p>
            <a:r>
              <a:rPr lang="hr-HR" dirty="0" smtClean="0"/>
              <a:t>kontinuirana suradnja sa školskom liječnicom i socijalnim radnicima</a:t>
            </a:r>
          </a:p>
          <a:p>
            <a:r>
              <a:rPr lang="hr-HR" dirty="0" smtClean="0"/>
              <a:t>2004.- 2009. – dva mjesečna dolaska psihijatra u školu </a:t>
            </a:r>
          </a:p>
          <a:p>
            <a:pPr>
              <a:buNone/>
            </a:pPr>
            <a:r>
              <a:rPr lang="hr-HR" dirty="0" smtClean="0"/>
              <a:t>– timski pristup psihijatra, psihologa i </a:t>
            </a:r>
            <a:r>
              <a:rPr lang="hr-HR" dirty="0" err="1" smtClean="0"/>
              <a:t>rehabilitatora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manje stresa za učenike</a:t>
            </a:r>
          </a:p>
          <a:p>
            <a:pPr>
              <a:buFontTx/>
              <a:buChar char="-"/>
            </a:pPr>
            <a:r>
              <a:rPr lang="hr-HR" dirty="0" smtClean="0"/>
              <a:t>brži dolazak na red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Danas:</a:t>
            </a:r>
          </a:p>
          <a:p>
            <a:pPr>
              <a:buFontTx/>
              <a:buChar char="-"/>
            </a:pPr>
            <a:r>
              <a:rPr lang="hr-HR" dirty="0" smtClean="0"/>
              <a:t>pregled u psihijatrijskoj ambulanti</a:t>
            </a:r>
          </a:p>
          <a:p>
            <a:pPr>
              <a:buFontTx/>
              <a:buChar char="-"/>
            </a:pPr>
            <a:r>
              <a:rPr lang="hr-HR" dirty="0" smtClean="0"/>
              <a:t>suradnja škole i psihijatra: telefonski kontakt, kraća lista čekanja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2249424"/>
            <a:ext cx="8507288" cy="4325112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   </a:t>
            </a:r>
            <a:r>
              <a:rPr lang="hr-HR" sz="3600" dirty="0" smtClean="0"/>
              <a:t>Intenzitet i frekvencija problema mentalnog zdravlja nadilaze kapacitete odgojno-obrazovne ustanove i zahtijevaju multidisciplinarni pristup obrazovnih, zdravstvenih i socijalnih djelatnika.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8000" dirty="0" smtClean="0"/>
              <a:t>Hvala na pažnji!</a:t>
            </a:r>
            <a:endParaRPr lang="hr-H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64088" y="548680"/>
            <a:ext cx="3600400" cy="2173968"/>
          </a:xfrm>
        </p:spPr>
        <p:txBody>
          <a:bodyPr>
            <a:noAutofit/>
          </a:bodyPr>
          <a:lstStyle/>
          <a:p>
            <a:pPr algn="r"/>
            <a:r>
              <a:rPr lang="hr-HR" sz="3600" dirty="0" smtClean="0"/>
              <a:t>Centar za odgoj i obrazovanje Čakovec </a:t>
            </a:r>
            <a:br>
              <a:rPr lang="hr-HR" sz="3600" dirty="0" smtClean="0"/>
            </a:br>
            <a:r>
              <a:rPr lang="hr-HR" sz="3600" dirty="0" smtClean="0"/>
              <a:t>danas</a:t>
            </a:r>
            <a:endParaRPr lang="hr-HR" sz="36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2"/>
          </p:nvPr>
        </p:nvSpPr>
        <p:spPr>
          <a:xfrm>
            <a:off x="5364088" y="2780929"/>
            <a:ext cx="3383280" cy="36004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hr-HR" sz="2800" dirty="0" smtClean="0"/>
              <a:t>jedina posebna odgojno-obrazovna ustanova za osobe s intelektualnim teškoćama u Međimurskoj županiji</a:t>
            </a:r>
          </a:p>
          <a:p>
            <a:pPr>
              <a:buFont typeface="Arial" pitchFamily="34" charset="0"/>
              <a:buChar char="•"/>
            </a:pPr>
            <a:r>
              <a:rPr lang="hr-HR" sz="2800" dirty="0" smtClean="0"/>
              <a:t>iz 56 međimurskih naselja</a:t>
            </a:r>
          </a:p>
          <a:p>
            <a:endParaRPr lang="hr-HR" dirty="0"/>
          </a:p>
        </p:txBody>
      </p:sp>
      <p:pic>
        <p:nvPicPr>
          <p:cNvPr id="5" name="Rezervirano mjesto sadržaja 4" descr="djeca centra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9190" y="776288"/>
            <a:ext cx="4388644" cy="5851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</p:nvPr>
        </p:nvGraphicFramePr>
        <p:xfrm>
          <a:off x="539552" y="1196752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ikon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Specifičnost učeničke populacije </a:t>
            </a:r>
            <a:br>
              <a:rPr lang="hr-HR" dirty="0" smtClean="0"/>
            </a:br>
            <a:r>
              <a:rPr lang="hr-HR" dirty="0" smtClean="0"/>
              <a:t>u COO Čakovec: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67544" y="2204864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DE6F-8E5E-4128-90E0-2E74EDF73679}" type="slidenum">
              <a:rPr lang="en-GB"/>
              <a:pPr/>
              <a:t>5</a:t>
            </a:fld>
            <a:endParaRPr lang="en-GB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hr-HR" dirty="0">
                <a:latin typeface="Arial" charset="0"/>
                <a:cs typeface="Arial" charset="0"/>
              </a:rPr>
              <a:t>Razvojni </a:t>
            </a:r>
            <a:r>
              <a:rPr lang="hr-HR" dirty="0" smtClean="0">
                <a:latin typeface="Arial" charset="0"/>
                <a:cs typeface="Arial" charset="0"/>
              </a:rPr>
              <a:t>pristup mentalnom zdravlju</a:t>
            </a:r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9424"/>
            <a:ext cx="8363272" cy="4608576"/>
          </a:xfrm>
        </p:spPr>
        <p:txBody>
          <a:bodyPr/>
          <a:lstStyle/>
          <a:p>
            <a:pPr>
              <a:buFontTx/>
              <a:buChar char="-"/>
            </a:pPr>
            <a:r>
              <a:rPr lang="hr-HR" sz="2800" dirty="0" smtClean="0">
                <a:latin typeface="Arial" charset="0"/>
              </a:rPr>
              <a:t>poremećaj </a:t>
            </a:r>
            <a:r>
              <a:rPr lang="hr-HR" sz="2800" dirty="0">
                <a:latin typeface="Arial" charset="0"/>
              </a:rPr>
              <a:t>psihičkog zdravlja nastaje kao odraz </a:t>
            </a:r>
            <a:r>
              <a:rPr lang="hr-HR" sz="2800" dirty="0" err="1">
                <a:latin typeface="Arial" charset="0"/>
              </a:rPr>
              <a:t>maladaptacije</a:t>
            </a:r>
            <a:r>
              <a:rPr lang="hr-HR" sz="2800" dirty="0">
                <a:latin typeface="Arial" charset="0"/>
              </a:rPr>
              <a:t> osobe u jednoj od </a:t>
            </a:r>
            <a:r>
              <a:rPr lang="hr-HR" sz="2800" dirty="0" smtClean="0">
                <a:latin typeface="Arial" charset="0"/>
              </a:rPr>
              <a:t>sfera:</a:t>
            </a:r>
          </a:p>
          <a:p>
            <a:pPr>
              <a:buNone/>
            </a:pPr>
            <a:endParaRPr lang="hr-HR" sz="2800" dirty="0">
              <a:latin typeface="Arial" charset="0"/>
            </a:endParaRPr>
          </a:p>
          <a:p>
            <a:r>
              <a:rPr lang="hr-HR" sz="2800" dirty="0">
                <a:latin typeface="Arial" charset="0"/>
              </a:rPr>
              <a:t> </a:t>
            </a:r>
            <a:r>
              <a:rPr lang="hr-HR" sz="2800" dirty="0" smtClean="0">
                <a:latin typeface="Arial" charset="0"/>
              </a:rPr>
              <a:t>biološkoj</a:t>
            </a:r>
            <a:endParaRPr lang="hr-HR" sz="2800" dirty="0">
              <a:latin typeface="Arial" charset="0"/>
            </a:endParaRPr>
          </a:p>
          <a:p>
            <a:r>
              <a:rPr lang="hr-HR" sz="2800" dirty="0">
                <a:latin typeface="Arial" charset="0"/>
              </a:rPr>
              <a:t> </a:t>
            </a:r>
            <a:r>
              <a:rPr lang="hr-HR" sz="2800" dirty="0" smtClean="0">
                <a:latin typeface="Arial" charset="0"/>
              </a:rPr>
              <a:t>psihološkoj</a:t>
            </a:r>
            <a:endParaRPr lang="hr-HR" sz="2800" dirty="0">
              <a:latin typeface="Arial" charset="0"/>
            </a:endParaRPr>
          </a:p>
          <a:p>
            <a:r>
              <a:rPr lang="hr-HR" sz="2800" dirty="0">
                <a:latin typeface="Arial" charset="0"/>
              </a:rPr>
              <a:t> </a:t>
            </a:r>
            <a:r>
              <a:rPr lang="hr-HR" sz="2800" dirty="0" smtClean="0">
                <a:latin typeface="Arial" charset="0"/>
              </a:rPr>
              <a:t>socijalnoj</a:t>
            </a:r>
            <a:endParaRPr lang="hr-HR" sz="2800" dirty="0">
              <a:latin typeface="Arial" charset="0"/>
            </a:endParaRPr>
          </a:p>
          <a:p>
            <a:r>
              <a:rPr lang="hr-HR" sz="2800" dirty="0">
                <a:latin typeface="Arial" charset="0"/>
              </a:rPr>
              <a:t> </a:t>
            </a:r>
            <a:r>
              <a:rPr lang="hr-HR" sz="2800" dirty="0" smtClean="0">
                <a:latin typeface="Arial" charset="0"/>
              </a:rPr>
              <a:t>razvojnoj </a:t>
            </a:r>
            <a:endParaRPr lang="hr-HR" sz="2800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hr-HR" sz="2800" dirty="0" smtClean="0">
                <a:latin typeface="Arial" charset="0"/>
              </a:rPr>
              <a:t>    ili </a:t>
            </a:r>
            <a:r>
              <a:rPr lang="hr-HR" sz="2800" dirty="0">
                <a:latin typeface="Arial" charset="0"/>
              </a:rPr>
              <a:t>u njihovoj </a:t>
            </a:r>
            <a:r>
              <a:rPr lang="hr-HR" sz="2800" dirty="0" smtClean="0">
                <a:latin typeface="Arial" charset="0"/>
              </a:rPr>
              <a:t>interakciji.</a:t>
            </a:r>
            <a:endParaRPr lang="hr-HR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Oval 2"/>
          <p:cNvSpPr>
            <a:spLocks noChangeArrowheads="1"/>
          </p:cNvSpPr>
          <p:nvPr/>
        </p:nvSpPr>
        <p:spPr bwMode="auto">
          <a:xfrm>
            <a:off x="1066800" y="3733800"/>
            <a:ext cx="38862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5334000" y="2286000"/>
            <a:ext cx="32766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609600" y="762000"/>
            <a:ext cx="42672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838200" y="1295400"/>
            <a:ext cx="403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hr-HR" sz="3200">
                <a:latin typeface="Arial" charset="0"/>
              </a:rPr>
              <a:t>n</a:t>
            </a:r>
            <a:r>
              <a:rPr lang="hr-HR" sz="3200">
                <a:latin typeface="Arial" charset="0"/>
                <a:cs typeface="Times New Roman" pitchFamily="18" charset="0"/>
              </a:rPr>
              <a:t>edostatna skrb za mentalno zdravlje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5638800" y="2590800"/>
            <a:ext cx="320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hr-HR" sz="3200">
                <a:latin typeface="Arial" charset="0"/>
              </a:rPr>
              <a:t>n</a:t>
            </a:r>
            <a:r>
              <a:rPr lang="hr-HR" sz="3200">
                <a:latin typeface="Arial" charset="0"/>
                <a:cs typeface="Times New Roman" pitchFamily="18" charset="0"/>
              </a:rPr>
              <a:t>iska kvaliteta </a:t>
            </a:r>
            <a:r>
              <a:rPr lang="hr-HR" sz="3200">
                <a:latin typeface="Arial" charset="0"/>
              </a:rPr>
              <a:t>ž</a:t>
            </a:r>
            <a:r>
              <a:rPr lang="hr-HR" sz="3200">
                <a:latin typeface="Arial" charset="0"/>
                <a:cs typeface="Times New Roman" pitchFamily="18" charset="0"/>
              </a:rPr>
              <a:t>ivota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295400" y="41910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hr-HR" sz="3200">
                <a:latin typeface="Arial" charset="0"/>
              </a:rPr>
              <a:t>p</a:t>
            </a:r>
            <a:r>
              <a:rPr lang="hr-HR" sz="3200">
                <a:latin typeface="Arial" charset="0"/>
                <a:cs typeface="Times New Roman" pitchFamily="18" charset="0"/>
              </a:rPr>
              <a:t>sihi</a:t>
            </a:r>
            <a:r>
              <a:rPr lang="hr-HR" sz="3200">
                <a:latin typeface="Arial" charset="0"/>
              </a:rPr>
              <a:t>č</a:t>
            </a:r>
            <a:r>
              <a:rPr lang="hr-HR" sz="3200">
                <a:latin typeface="Arial" charset="0"/>
                <a:cs typeface="Times New Roman" pitchFamily="18" charset="0"/>
              </a:rPr>
              <a:t>ka oboljenja</a:t>
            </a:r>
            <a:endParaRPr lang="en-GB" sz="3200">
              <a:latin typeface="Arial" charset="0"/>
              <a:cs typeface="Times New Roman" pitchFamily="18" charset="0"/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4876800" y="1752600"/>
            <a:ext cx="1752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4495800" y="3733800"/>
            <a:ext cx="1219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2743200" y="2895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466-11EC-4ACF-938D-FE1068EEE59A}" type="slidenum">
              <a:rPr lang="en-GB"/>
              <a:pPr/>
              <a:t>7</a:t>
            </a:fld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2"/>
            <a:ext cx="8964488" cy="58326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3200" dirty="0" smtClean="0">
                <a:latin typeface="Arial" charset="0"/>
              </a:rPr>
              <a:t>malo specijaliziranih</a:t>
            </a:r>
            <a:r>
              <a:rPr lang="es-ES_tradnl" sz="3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s-ES_tradnl" sz="3200" dirty="0">
                <a:latin typeface="Arial" charset="0"/>
                <a:cs typeface="Times New Roman" pitchFamily="18" charset="0"/>
              </a:rPr>
              <a:t>psihijatara </a:t>
            </a:r>
            <a:r>
              <a:rPr lang="hr-HR" sz="3200" dirty="0" smtClean="0">
                <a:latin typeface="Arial" charset="0"/>
                <a:cs typeface="Times New Roman" pitchFamily="18" charset="0"/>
              </a:rPr>
              <a:t>i</a:t>
            </a:r>
            <a:r>
              <a:rPr lang="es-ES_tradnl" sz="3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s-ES_tradnl" sz="3200" dirty="0">
                <a:latin typeface="Arial" charset="0"/>
                <a:cs typeface="Times New Roman" pitchFamily="18" charset="0"/>
              </a:rPr>
              <a:t>drugih stru</a:t>
            </a:r>
            <a:r>
              <a:rPr lang="hr-HR" sz="3200" dirty="0">
                <a:latin typeface="Arial" charset="0"/>
              </a:rPr>
              <a:t>č</a:t>
            </a:r>
            <a:r>
              <a:rPr lang="es-ES_tradnl" sz="3200" dirty="0">
                <a:latin typeface="Arial" charset="0"/>
                <a:cs typeface="Times New Roman" pitchFamily="18" charset="0"/>
              </a:rPr>
              <a:t>njaka </a:t>
            </a:r>
            <a:r>
              <a:rPr lang="hr-HR" sz="3200" dirty="0" smtClean="0">
                <a:latin typeface="Arial" charset="0"/>
                <a:cs typeface="Times New Roman" pitchFamily="18" charset="0"/>
              </a:rPr>
              <a:t>iz </a:t>
            </a:r>
            <a:r>
              <a:rPr lang="es-ES_tradnl" sz="3200" dirty="0" smtClean="0">
                <a:latin typeface="Arial" charset="0"/>
                <a:cs typeface="Times New Roman" pitchFamily="18" charset="0"/>
              </a:rPr>
              <a:t>ovog </a:t>
            </a:r>
            <a:r>
              <a:rPr lang="es-ES_tradnl" sz="3200" dirty="0">
                <a:latin typeface="Arial" charset="0"/>
                <a:cs typeface="Times New Roman" pitchFamily="18" charset="0"/>
              </a:rPr>
              <a:t>podru</a:t>
            </a:r>
            <a:r>
              <a:rPr lang="hr-HR" sz="3200" dirty="0">
                <a:latin typeface="Arial" charset="0"/>
              </a:rPr>
              <a:t>č</a:t>
            </a:r>
            <a:r>
              <a:rPr lang="es-ES_tradnl" sz="3200" dirty="0" smtClean="0">
                <a:latin typeface="Arial" charset="0"/>
                <a:cs typeface="Times New Roman" pitchFamily="18" charset="0"/>
              </a:rPr>
              <a:t>ja</a:t>
            </a:r>
            <a:endParaRPr lang="hr-HR" sz="3200" dirty="0" smtClean="0">
              <a:latin typeface="Arial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hr-HR" sz="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r-HR" sz="3200" dirty="0" smtClean="0">
                <a:latin typeface="Arial" charset="0"/>
                <a:cs typeface="Times New Roman" pitchFamily="18" charset="0"/>
              </a:rPr>
              <a:t>b</a:t>
            </a:r>
            <a:r>
              <a:rPr lang="es-ES_tradnl" sz="3200" dirty="0" smtClean="0">
                <a:latin typeface="Arial" charset="0"/>
                <a:cs typeface="Times New Roman" pitchFamily="18" charset="0"/>
              </a:rPr>
              <a:t>riga </a:t>
            </a:r>
            <a:r>
              <a:rPr lang="es-ES_tradnl" sz="3200" dirty="0">
                <a:latin typeface="Arial" charset="0"/>
                <a:cs typeface="Times New Roman" pitchFamily="18" charset="0"/>
              </a:rPr>
              <a:t>o mentalnom zdravlju f</a:t>
            </a:r>
            <a:r>
              <a:rPr lang="hr-HR" sz="3200" dirty="0" err="1">
                <a:latin typeface="Arial" charset="0"/>
                <a:cs typeface="Times New Roman" pitchFamily="18" charset="0"/>
              </a:rPr>
              <a:t>ormalno</a:t>
            </a:r>
            <a:r>
              <a:rPr lang="hr-HR" sz="3200" dirty="0">
                <a:latin typeface="Arial" charset="0"/>
                <a:cs typeface="Times New Roman" pitchFamily="18" charset="0"/>
              </a:rPr>
              <a:t> spada u  </a:t>
            </a:r>
            <a:r>
              <a:rPr lang="hr-HR" sz="3200" dirty="0" smtClean="0">
                <a:latin typeface="Arial" charset="0"/>
                <a:cs typeface="Times New Roman" pitchFamily="18" charset="0"/>
              </a:rPr>
              <a:t>domenu </a:t>
            </a:r>
            <a:r>
              <a:rPr lang="hr-HR" sz="3200" dirty="0">
                <a:latin typeface="Arial" charset="0"/>
                <a:cs typeface="Times New Roman" pitchFamily="18" charset="0"/>
              </a:rPr>
              <a:t>zdravstvene skrbi -</a:t>
            </a:r>
            <a:r>
              <a:rPr lang="hr-HR" sz="3200" dirty="0">
                <a:latin typeface="Arial" charset="0"/>
              </a:rPr>
              <a:t> </a:t>
            </a:r>
            <a:r>
              <a:rPr lang="hr-HR" sz="3200" dirty="0">
                <a:latin typeface="Arial" charset="0"/>
                <a:cs typeface="Times New Roman" pitchFamily="18" charset="0"/>
              </a:rPr>
              <a:t>medicine, a </a:t>
            </a:r>
            <a:r>
              <a:rPr lang="hr-HR" sz="3200" dirty="0" smtClean="0">
                <a:latin typeface="Arial" charset="0"/>
                <a:cs typeface="Times New Roman" pitchFamily="18" charset="0"/>
              </a:rPr>
              <a:t>osobe s intelektualnim teškoćama su </a:t>
            </a:r>
            <a:r>
              <a:rPr lang="hr-HR" sz="3200" dirty="0">
                <a:latin typeface="Arial" charset="0"/>
                <a:cs typeface="Times New Roman" pitchFamily="18" charset="0"/>
              </a:rPr>
              <a:t>još uvijek marginalno podru</a:t>
            </a:r>
            <a:r>
              <a:rPr lang="hr-HR" sz="3200" dirty="0">
                <a:latin typeface="Arial" charset="0"/>
              </a:rPr>
              <a:t>č</a:t>
            </a:r>
            <a:r>
              <a:rPr lang="hr-HR" sz="3200" dirty="0">
                <a:latin typeface="Arial" charset="0"/>
                <a:cs typeface="Times New Roman" pitchFamily="18" charset="0"/>
              </a:rPr>
              <a:t>je interesa psihijatrije (medicine op</a:t>
            </a:r>
            <a:r>
              <a:rPr lang="hr-HR" sz="3200" dirty="0">
                <a:latin typeface="Arial" charset="0"/>
              </a:rPr>
              <a:t>ć</a:t>
            </a:r>
            <a:r>
              <a:rPr lang="hr-HR" sz="3200" dirty="0">
                <a:latin typeface="Arial" charset="0"/>
                <a:cs typeface="Times New Roman" pitchFamily="18" charset="0"/>
              </a:rPr>
              <a:t>enito) u našoj </a:t>
            </a:r>
            <a:r>
              <a:rPr lang="hr-HR" sz="3200" dirty="0" smtClean="0">
                <a:latin typeface="Arial" charset="0"/>
                <a:cs typeface="Times New Roman" pitchFamily="18" charset="0"/>
              </a:rPr>
              <a:t>zemlji </a:t>
            </a:r>
          </a:p>
          <a:p>
            <a:pPr>
              <a:lnSpc>
                <a:spcPct val="90000"/>
              </a:lnSpc>
            </a:pPr>
            <a:endParaRPr lang="hr-HR" sz="800" dirty="0">
              <a:latin typeface="Arial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r-HR" sz="3200" dirty="0" smtClean="0">
                <a:latin typeface="Arial" charset="0"/>
                <a:cs typeface="Times New Roman" pitchFamily="18" charset="0"/>
              </a:rPr>
              <a:t>a</a:t>
            </a:r>
            <a:r>
              <a:rPr lang="es-ES_tradnl" sz="3200" dirty="0" smtClean="0">
                <a:latin typeface="Arial" charset="0"/>
                <a:cs typeface="Times New Roman" pitchFamily="18" charset="0"/>
              </a:rPr>
              <a:t>dekvatna </a:t>
            </a:r>
            <a:r>
              <a:rPr lang="es-ES_tradnl" sz="3200" dirty="0">
                <a:latin typeface="Arial" charset="0"/>
                <a:cs typeface="Times New Roman" pitchFamily="18" charset="0"/>
              </a:rPr>
              <a:t>skrb mora biti usmjerena ne samo na pru</a:t>
            </a:r>
            <a:r>
              <a:rPr lang="hr-HR" sz="3200" dirty="0">
                <a:latin typeface="Arial" charset="0"/>
              </a:rPr>
              <a:t>ž</a:t>
            </a:r>
            <a:r>
              <a:rPr lang="es-ES_tradnl" sz="3200" dirty="0">
                <a:latin typeface="Arial" charset="0"/>
                <a:cs typeface="Times New Roman" pitchFamily="18" charset="0"/>
              </a:rPr>
              <a:t>anje pomo</a:t>
            </a:r>
            <a:r>
              <a:rPr lang="hr-HR" sz="3200" dirty="0">
                <a:latin typeface="Arial" charset="0"/>
              </a:rPr>
              <a:t>ć</a:t>
            </a:r>
            <a:r>
              <a:rPr lang="es-ES_tradnl" sz="3200" dirty="0">
                <a:latin typeface="Arial" charset="0"/>
                <a:cs typeface="Times New Roman" pitchFamily="18" charset="0"/>
              </a:rPr>
              <a:t>i oboljelima, </a:t>
            </a:r>
            <a:r>
              <a:rPr lang="es-ES_tradnl" sz="3200" dirty="0" smtClean="0">
                <a:latin typeface="Arial" charset="0"/>
                <a:cs typeface="Times New Roman" pitchFamily="18" charset="0"/>
              </a:rPr>
              <a:t>ve</a:t>
            </a:r>
            <a:r>
              <a:rPr lang="hr-HR" sz="3200" dirty="0" smtClean="0">
                <a:latin typeface="Arial" charset="0"/>
                <a:cs typeface="Times New Roman" pitchFamily="18" charset="0"/>
              </a:rPr>
              <a:t>ć</a:t>
            </a:r>
            <a:r>
              <a:rPr lang="es-ES_tradnl" sz="3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s-ES_tradnl" sz="3200" dirty="0">
                <a:latin typeface="Arial" charset="0"/>
                <a:cs typeface="Times New Roman" pitchFamily="18" charset="0"/>
              </a:rPr>
              <a:t>i na prevenciju i na stimuliranje zdravog razvoja i </a:t>
            </a:r>
            <a:r>
              <a:rPr lang="hr-HR" sz="3200" dirty="0">
                <a:latin typeface="Arial" charset="0"/>
              </a:rPr>
              <a:t>ž</a:t>
            </a:r>
            <a:r>
              <a:rPr lang="es-ES_tradnl" sz="3200" dirty="0" smtClean="0">
                <a:latin typeface="Arial" charset="0"/>
                <a:cs typeface="Times New Roman" pitchFamily="18" charset="0"/>
              </a:rPr>
              <a:t>ivota</a:t>
            </a:r>
            <a:endParaRPr lang="hr-HR" sz="3200" dirty="0" smtClean="0">
              <a:latin typeface="Arial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hr-HR" sz="3200" dirty="0" smtClean="0">
                <a:latin typeface="Arial" charset="0"/>
                <a:cs typeface="Times New Roman" pitchFamily="18" charset="0"/>
              </a:rPr>
              <a:t>    - m</a:t>
            </a:r>
            <a:r>
              <a:rPr lang="es-ES_tradnl" sz="3200" dirty="0" smtClean="0">
                <a:latin typeface="Arial" charset="0"/>
                <a:cs typeface="Times New Roman" pitchFamily="18" charset="0"/>
              </a:rPr>
              <a:t>ultidisciplinarni </a:t>
            </a:r>
            <a:r>
              <a:rPr lang="es-ES_tradnl" sz="3200" dirty="0">
                <a:latin typeface="Arial" charset="0"/>
                <a:cs typeface="Times New Roman" pitchFamily="18" charset="0"/>
              </a:rPr>
              <a:t>timovi  </a:t>
            </a:r>
            <a:endParaRPr lang="hr-HR" sz="3200" dirty="0">
              <a:latin typeface="Arial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6828-A901-4CE6-A9A2-BC73433F63CD}" type="slidenum">
              <a:rPr lang="en-GB"/>
              <a:pPr/>
              <a:t>8</a:t>
            </a:fld>
            <a:endParaRPr lang="en-GB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r-HR">
                <a:latin typeface="Arial" charset="0"/>
                <a:cs typeface="Arial" charset="0"/>
              </a:rPr>
              <a:t>Prevalencija</a:t>
            </a: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2800" dirty="0">
                <a:latin typeface="Arial" charset="0"/>
              </a:rPr>
              <a:t> </a:t>
            </a:r>
            <a:r>
              <a:rPr lang="hr-HR" sz="2800" dirty="0" smtClean="0">
                <a:latin typeface="Arial" charset="0"/>
              </a:rPr>
              <a:t>90-100 </a:t>
            </a:r>
            <a:r>
              <a:rPr lang="es-ES_tradnl" sz="2800" dirty="0" smtClean="0">
                <a:latin typeface="Arial" charset="0"/>
                <a:cs typeface="Times New Roman" pitchFamily="18" charset="0"/>
              </a:rPr>
              <a:t>000 </a:t>
            </a:r>
            <a:r>
              <a:rPr lang="es-ES_tradnl" sz="2800" dirty="0">
                <a:latin typeface="Arial" charset="0"/>
                <a:cs typeface="Times New Roman" pitchFamily="18" charset="0"/>
              </a:rPr>
              <a:t>osoba s </a:t>
            </a:r>
            <a:r>
              <a:rPr lang="hr-HR" sz="2800" dirty="0" smtClean="0">
                <a:latin typeface="Arial" charset="0"/>
                <a:cs typeface="Times New Roman" pitchFamily="18" charset="0"/>
              </a:rPr>
              <a:t>intelektualnim teškoćama</a:t>
            </a:r>
            <a:endParaRPr lang="hr-HR" sz="2800" dirty="0">
              <a:latin typeface="Arial" charset="0"/>
            </a:endParaRPr>
          </a:p>
          <a:p>
            <a:r>
              <a:rPr lang="es-ES_tradnl" sz="2800" dirty="0">
                <a:latin typeface="Arial" charset="0"/>
                <a:cs typeface="Times New Roman" pitchFamily="18" charset="0"/>
              </a:rPr>
              <a:t> </a:t>
            </a:r>
            <a:r>
              <a:rPr lang="es-ES_tradnl" sz="2800" dirty="0" smtClean="0">
                <a:latin typeface="Arial" charset="0"/>
                <a:cs typeface="Times New Roman" pitchFamily="18" charset="0"/>
              </a:rPr>
              <a:t>30</a:t>
            </a:r>
            <a:r>
              <a:rPr lang="es-ES_tradnl" sz="2800" dirty="0">
                <a:latin typeface="Arial" charset="0"/>
                <a:cs typeface="Times New Roman" pitchFamily="18" charset="0"/>
              </a:rPr>
              <a:t>%-</a:t>
            </a:r>
            <a:r>
              <a:rPr lang="es-ES_tradnl" sz="2800" dirty="0" smtClean="0">
                <a:latin typeface="Arial" charset="0"/>
                <a:cs typeface="Times New Roman" pitchFamily="18" charset="0"/>
              </a:rPr>
              <a:t>50%</a:t>
            </a:r>
            <a:r>
              <a:rPr lang="hr-HR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s-ES_tradnl" sz="2800" dirty="0" smtClean="0">
                <a:latin typeface="Arial" charset="0"/>
                <a:cs typeface="Times New Roman" pitchFamily="18" charset="0"/>
              </a:rPr>
              <a:t>s </a:t>
            </a:r>
            <a:r>
              <a:rPr lang="es-ES_tradnl" sz="2800" dirty="0">
                <a:latin typeface="Arial" charset="0"/>
                <a:cs typeface="Times New Roman" pitchFamily="18" charset="0"/>
              </a:rPr>
              <a:t>problemima mentalnog zdravlja</a:t>
            </a:r>
            <a:endParaRPr lang="hr-HR" sz="2800" dirty="0">
              <a:latin typeface="Arial" charset="0"/>
            </a:endParaRPr>
          </a:p>
          <a:p>
            <a:r>
              <a:rPr lang="hr-HR" sz="2800" dirty="0">
                <a:latin typeface="Arial" charset="0"/>
              </a:rPr>
              <a:t> </a:t>
            </a:r>
            <a:r>
              <a:rPr lang="hr-HR" sz="2800" dirty="0" smtClean="0">
                <a:latin typeface="Arial" charset="0"/>
              </a:rPr>
              <a:t>3-4 x </a:t>
            </a:r>
            <a:r>
              <a:rPr lang="es-ES_tradnl" sz="2800" dirty="0" smtClean="0">
                <a:latin typeface="Arial" charset="0"/>
                <a:cs typeface="Times New Roman" pitchFamily="18" charset="0"/>
              </a:rPr>
              <a:t>ve</a:t>
            </a:r>
            <a:r>
              <a:rPr lang="hr-HR" sz="2800" dirty="0">
                <a:latin typeface="Arial" charset="0"/>
              </a:rPr>
              <a:t>ć</a:t>
            </a:r>
            <a:r>
              <a:rPr lang="es-ES_tradnl" sz="2800" dirty="0">
                <a:latin typeface="Arial" charset="0"/>
                <a:cs typeface="Times New Roman" pitchFamily="18" charset="0"/>
              </a:rPr>
              <a:t>i </a:t>
            </a:r>
            <a:r>
              <a:rPr lang="hr-HR" sz="2800" dirty="0" smtClean="0">
                <a:latin typeface="Arial" charset="0"/>
                <a:cs typeface="Times New Roman" pitchFamily="18" charset="0"/>
              </a:rPr>
              <a:t>- i</a:t>
            </a:r>
            <a:r>
              <a:rPr lang="es-ES_tradnl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hr-HR" sz="2800" dirty="0">
                <a:latin typeface="Arial" charset="0"/>
              </a:rPr>
              <a:t>č</a:t>
            </a:r>
            <a:r>
              <a:rPr lang="es-ES_tradnl" sz="2800" dirty="0" smtClean="0">
                <a:latin typeface="Arial" charset="0"/>
                <a:cs typeface="Times New Roman" pitchFamily="18" charset="0"/>
              </a:rPr>
              <a:t>lanov</a:t>
            </a:r>
            <a:r>
              <a:rPr lang="hr-HR" sz="2800" dirty="0" smtClean="0">
                <a:latin typeface="Arial" charset="0"/>
                <a:cs typeface="Times New Roman" pitchFamily="18" charset="0"/>
              </a:rPr>
              <a:t>i</a:t>
            </a:r>
            <a:r>
              <a:rPr lang="es-ES_tradnl" sz="2800" dirty="0" smtClean="0">
                <a:latin typeface="Arial" charset="0"/>
                <a:cs typeface="Times New Roman" pitchFamily="18" charset="0"/>
              </a:rPr>
              <a:t> obitelji</a:t>
            </a:r>
            <a:endParaRPr lang="hr-HR" sz="2800" dirty="0">
              <a:latin typeface="Arial" charset="0"/>
            </a:endParaRPr>
          </a:p>
          <a:p>
            <a:endParaRPr lang="hr-HR" sz="2800" dirty="0" smtClean="0">
              <a:latin typeface="Arial" charset="0"/>
            </a:endParaRPr>
          </a:p>
          <a:p>
            <a:endParaRPr lang="hr-HR" dirty="0" smtClean="0">
              <a:latin typeface="Arial" charset="0"/>
            </a:endParaRPr>
          </a:p>
          <a:p>
            <a:r>
              <a:rPr lang="hr-HR" dirty="0" smtClean="0">
                <a:latin typeface="Arial" charset="0"/>
                <a:cs typeface="Times New Roman" pitchFamily="18" charset="0"/>
              </a:rPr>
              <a:t>30-50% osoba s IT /</a:t>
            </a:r>
            <a:r>
              <a:rPr lang="hr-HR" dirty="0" smtClean="0">
                <a:latin typeface="Arial" charset="0"/>
              </a:rPr>
              <a:t> 10% osoba u općoj populaciji</a:t>
            </a:r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1"/>
          </p:nvPr>
        </p:nvGraphicFramePr>
        <p:xfrm>
          <a:off x="152400" y="764704"/>
          <a:ext cx="8991600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1043</TotalTime>
  <Words>563</Words>
  <Application>Microsoft Office PowerPoint</Application>
  <PresentationFormat>Prikaz na zaslonu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Urbano</vt:lpstr>
      <vt:lpstr>Zaštita mentalnog zdravlja osoba s intelektualnim teškoćama  - prikaz iz prakse</vt:lpstr>
      <vt:lpstr>Centar za odgoj i obrazovanje Čakovec  danas</vt:lpstr>
      <vt:lpstr>Slajd 3</vt:lpstr>
      <vt:lpstr>Specifičnost učeničke populacije  u COO Čakovec:</vt:lpstr>
      <vt:lpstr>Razvojni pristup mentalnom zdravlju</vt:lpstr>
      <vt:lpstr>Slajd 6</vt:lpstr>
      <vt:lpstr>Slajd 7</vt:lpstr>
      <vt:lpstr>Prevalencija</vt:lpstr>
      <vt:lpstr>Slajd 9</vt:lpstr>
      <vt:lpstr>Slajd 10</vt:lpstr>
      <vt:lpstr>Najčešće propisana farmakološka terapija</vt:lpstr>
      <vt:lpstr>Slajd 12</vt:lpstr>
      <vt:lpstr>Rizični faktori za razvoj poremećaja u ponašanju:</vt:lpstr>
      <vt:lpstr>Otpornost</vt:lpstr>
      <vt:lpstr>Ispitivanje agresivnosti kod učenika sa sniženim intelektualnim sposobnostima i nekih odrednica obiteljskog okruženja (Žižek,Bacinger-Klobučarić,2009.):</vt:lpstr>
      <vt:lpstr>Problemi u zaštiti mentalnog zdravlja učenika u COO Čakovec:</vt:lpstr>
      <vt:lpstr>Rješenja u zaštiti mentalnog zdravlja učenika u COO Čakovec:</vt:lpstr>
      <vt:lpstr>Slajd 18</vt:lpstr>
      <vt:lpstr>Slajd 19</vt:lpstr>
    </vt:vector>
  </TitlesOfParts>
  <Company>Moja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Zaštita mentalnog zdravlja osoba s intelektualnim teškoćama  - prikaz iz prakse</dc:title>
  <dc:creator>Tatjana</dc:creator>
  <cp:lastModifiedBy>RAVNATELJICA</cp:lastModifiedBy>
  <cp:revision>78</cp:revision>
  <dcterms:created xsi:type="dcterms:W3CDTF">2011-04-14T08:22:18Z</dcterms:created>
  <dcterms:modified xsi:type="dcterms:W3CDTF">2011-05-27T09:47:20Z</dcterms:modified>
</cp:coreProperties>
</file>