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5" r:id="rId2"/>
    <p:sldId id="256" r:id="rId3"/>
    <p:sldId id="257" r:id="rId4"/>
    <p:sldId id="259" r:id="rId5"/>
    <p:sldId id="258" r:id="rId6"/>
    <p:sldId id="260" r:id="rId7"/>
    <p:sldId id="266" r:id="rId8"/>
    <p:sldId id="261" r:id="rId9"/>
    <p:sldId id="262" r:id="rId10"/>
    <p:sldId id="263" r:id="rId11"/>
    <p:sldId id="264" r:id="rId12"/>
    <p:sldId id="285" r:id="rId13"/>
    <p:sldId id="267" r:id="rId14"/>
    <p:sldId id="27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68" autoAdjust="0"/>
  </p:normalViewPr>
  <p:slideViewPr>
    <p:cSldViewPr>
      <p:cViewPr>
        <p:scale>
          <a:sx n="67" d="100"/>
          <a:sy n="67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4DDC05-1FC8-4EC4-A30E-EB0B767CFFB8}" type="datetimeFigureOut">
              <a:rPr lang="en-US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en-US" noProof="0" smtClean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67B1C9-F635-40B0-AD72-540F4CF8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19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F59E8E-C234-4339-9626-4C31B76FC18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301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8C8F8-3B59-42C4-822C-B0A78012A18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403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4043A-6947-490E-BA8F-B19D68FD844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7B1C9-F635-40B0-AD72-540F4CF85A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zervirano mjesto bilježaka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100" dirty="0" smtClean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9BA193-39CF-4DF7-8815-BBA086BD278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4608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7DCC59-8657-4DB1-A377-AC365A9DDD9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710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789C0-BFBD-49E8-A44C-9D1A8A35999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813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ED5082-F4ED-4D02-9036-3D756B532A9A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882B7-2B50-4964-AE53-C720F43A4D9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7C0E0430-A4E8-4402-9197-BFA648738F57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0AC6E3-6F25-4CE1-8A18-D5F43D1AE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0FC63-0299-4410-B3E9-1C77EA2FE568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12F974-4CA6-4E25-A317-0C035B37E1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264867-8FAA-4241-883D-2D2DFC6F793F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EEE595-8E70-4FFC-8CF6-9AE963E3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BA21AC-3ACE-4539-BBF4-775F8B902E7D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837FA1-DD2C-4E16-A401-E9F926726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CB3BF733-71EC-4891-B764-AE17E3FCDC93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F5DCAA6-6F0B-4EFC-A013-8DA6D1E78E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A0EF93-32BA-45ED-A2B1-8CBAEC7FE10D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1C530D4-D650-413E-B0C2-1D61B0EF1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2F396C-BE9D-44F4-9B91-77EADD97C4A0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E2B551C-A6D6-4B0F-82FE-B732AD039B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DCBE87-9138-42C9-AD52-4B7A8FEE6DBB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92FE30-E4C7-4BA6-83E3-BDB41C7EC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B67B8D-61BC-47B7-91D6-6D3AA93AE9B1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699DF2-C440-43C7-87C0-7EF391ADBC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AB6D9949-C2A1-4804-BBE2-2A70616A0A82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C523E10-B8DC-4244-9696-87ABAB6689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CDC53B87-C700-4089-AC2A-F3581ACE0729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06E2C59-BE55-4AE3-816A-D888F7CF1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833057D3-4026-4B5B-B77A-889CFF91EC6F}" type="datetimeFigureOut">
              <a:rPr lang="en-US" smtClean="0"/>
              <a:pPr>
                <a:defRPr/>
              </a:pPr>
              <a:t>12/20/2011</a:t>
            </a:fld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F005454-3044-4832-8416-FADECE659F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Listening</a:t>
            </a:r>
            <a:r>
              <a:rPr lang="hr-HR" dirty="0" smtClean="0"/>
              <a:t> Program</a:t>
            </a:r>
            <a:endParaRPr lang="en-US" dirty="0" smtClean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Maja Oreški </a:t>
            </a:r>
            <a:r>
              <a:rPr lang="hr-HR" dirty="0" err="1" smtClean="0"/>
              <a:t>Bradarić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rehabilitator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Utjecaj Tomatisa</a:t>
            </a:r>
            <a:endParaRPr lang="en-US" b="1" smtClean="0"/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razlika između čuti i slušati</a:t>
            </a:r>
          </a:p>
          <a:p>
            <a:pPr eaLnBrk="1" hangingPunct="1"/>
            <a:r>
              <a:rPr lang="hr-HR" smtClean="0"/>
              <a:t>čuti – osjetiti zvuk</a:t>
            </a:r>
          </a:p>
          <a:p>
            <a:pPr eaLnBrk="1" hangingPunct="1"/>
            <a:r>
              <a:rPr lang="hr-HR" smtClean="0"/>
              <a:t>slušanje – aktivno</a:t>
            </a:r>
          </a:p>
          <a:p>
            <a:pPr eaLnBrk="1" hangingPunct="1"/>
            <a:r>
              <a:rPr lang="hr-HR" smtClean="0"/>
              <a:t>auditivno procesuiranje – dinamično, što mozak učini s onim što čuje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/>
          </a:bodyPr>
          <a:lstStyle/>
          <a:p>
            <a:pPr eaLnBrk="1" hangingPunct="1"/>
            <a:r>
              <a:rPr lang="hr-HR" sz="2000" dirty="0" smtClean="0"/>
              <a:t>frekvencijske zone – kliničke opservacije, audiometrijska testiranja</a:t>
            </a:r>
          </a:p>
          <a:p>
            <a:pPr eaLnBrk="1" hangingPunct="1"/>
            <a:r>
              <a:rPr lang="hr-HR" sz="2000" dirty="0" smtClean="0"/>
              <a:t>veza između deficita u auditivnoj percepciji i funkcioniranja</a:t>
            </a:r>
            <a:endParaRPr lang="en-US" sz="2000" dirty="0" smtClean="0"/>
          </a:p>
        </p:txBody>
      </p:sp>
      <p:grpSp>
        <p:nvGrpSpPr>
          <p:cNvPr id="12291" name="Grupa 3"/>
          <p:cNvGrpSpPr>
            <a:grpSpLocks/>
          </p:cNvGrpSpPr>
          <p:nvPr/>
        </p:nvGrpSpPr>
        <p:grpSpPr bwMode="auto">
          <a:xfrm>
            <a:off x="1116013" y="1628800"/>
            <a:ext cx="6907212" cy="4973637"/>
            <a:chOff x="467544" y="476672"/>
            <a:chExt cx="6907088" cy="4973340"/>
          </a:xfrm>
        </p:grpSpPr>
        <p:pic>
          <p:nvPicPr>
            <p:cNvPr id="12292" name="Slika 4"/>
            <p:cNvPicPr>
              <a:picLocks noChangeAspect="1" noChangeArrowheads="1"/>
            </p:cNvPicPr>
            <p:nvPr/>
          </p:nvPicPr>
          <p:blipFill>
            <a:blip r:embed="rId2" cstate="print"/>
            <a:srcRect t="5896" b="8163"/>
            <a:stretch>
              <a:fillRect/>
            </a:stretch>
          </p:blipFill>
          <p:spPr bwMode="auto">
            <a:xfrm>
              <a:off x="467544" y="476672"/>
              <a:ext cx="6907088" cy="4973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3" name="Text Box 2"/>
            <p:cNvSpPr txBox="1">
              <a:spLocks noChangeArrowheads="1"/>
            </p:cNvSpPr>
            <p:nvPr/>
          </p:nvSpPr>
          <p:spPr bwMode="auto">
            <a:xfrm>
              <a:off x="1043608" y="1772816"/>
              <a:ext cx="1440160" cy="8309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pamćenje</a:t>
              </a:r>
            </a:p>
            <a:p>
              <a:pPr>
                <a:buFontTx/>
                <a:buChar char="-"/>
              </a:pPr>
              <a:r>
                <a:rPr lang="sr-Latn-CS" sz="800"/>
                <a:t> koncentracija</a:t>
              </a:r>
            </a:p>
            <a:p>
              <a:pPr>
                <a:buFontTx/>
                <a:buChar char="-"/>
              </a:pPr>
              <a:r>
                <a:rPr lang="sr-Latn-CS" sz="800"/>
                <a:t> pažnja</a:t>
              </a:r>
            </a:p>
            <a:p>
              <a:r>
                <a:rPr lang="sr-Latn-CS" sz="800"/>
                <a:t>- govor</a:t>
              </a:r>
            </a:p>
            <a:p>
              <a:r>
                <a:rPr lang="sr-Latn-CS" sz="800"/>
                <a:t>- jezik</a:t>
              </a:r>
            </a:p>
            <a:p>
              <a:r>
                <a:rPr lang="sr-Latn-CS" sz="800"/>
                <a:t>- vokalna kontrola</a:t>
              </a:r>
            </a:p>
          </p:txBody>
        </p:sp>
        <p:sp>
          <p:nvSpPr>
            <p:cNvPr id="12294" name="Text Box 2"/>
            <p:cNvSpPr txBox="1">
              <a:spLocks noChangeArrowheads="1"/>
            </p:cNvSpPr>
            <p:nvPr/>
          </p:nvSpPr>
          <p:spPr bwMode="auto">
            <a:xfrm>
              <a:off x="5436096" y="1412776"/>
              <a:ext cx="1224136" cy="954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energija</a:t>
              </a:r>
            </a:p>
            <a:p>
              <a:pPr>
                <a:buFontTx/>
                <a:buChar char="-"/>
              </a:pPr>
              <a:r>
                <a:rPr lang="sr-Latn-CS" sz="800"/>
                <a:t> intuicija</a:t>
              </a:r>
            </a:p>
            <a:p>
              <a:pPr>
                <a:buFontTx/>
                <a:buChar char="-"/>
              </a:pPr>
              <a:r>
                <a:rPr lang="sr-Latn-CS" sz="800"/>
                <a:t> ideje</a:t>
              </a:r>
            </a:p>
            <a:p>
              <a:r>
                <a:rPr lang="sr-Latn-CS" sz="800"/>
                <a:t>- ideali</a:t>
              </a:r>
            </a:p>
            <a:p>
              <a:r>
                <a:rPr lang="sr-Latn-CS" sz="800"/>
                <a:t>- poboljšanje govora</a:t>
              </a:r>
            </a:p>
            <a:p>
              <a:pPr>
                <a:buFontTx/>
                <a:buChar char="-"/>
              </a:pPr>
              <a:r>
                <a:rPr lang="sr-Latn-CS" sz="800"/>
                <a:t>auditivna kohezija</a:t>
              </a:r>
            </a:p>
            <a:p>
              <a:pPr>
                <a:buFontTx/>
                <a:buChar char="-"/>
              </a:pPr>
              <a:r>
                <a:rPr lang="sr-Latn-CS" sz="800"/>
                <a:t> kreativnost</a:t>
              </a:r>
            </a:p>
          </p:txBody>
        </p:sp>
        <p:sp>
          <p:nvSpPr>
            <p:cNvPr id="12295" name="Text Box 2"/>
            <p:cNvSpPr txBox="1">
              <a:spLocks noChangeArrowheads="1"/>
            </p:cNvSpPr>
            <p:nvPr/>
          </p:nvSpPr>
          <p:spPr bwMode="auto">
            <a:xfrm>
              <a:off x="1259632" y="3645024"/>
              <a:ext cx="1440160" cy="954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ravnoteža</a:t>
              </a:r>
            </a:p>
            <a:p>
              <a:pPr>
                <a:buFontTx/>
                <a:buChar char="-"/>
              </a:pPr>
              <a:r>
                <a:rPr lang="sr-Latn-CS" sz="800"/>
                <a:t> ritam</a:t>
              </a:r>
            </a:p>
            <a:p>
              <a:pPr>
                <a:buFontTx/>
                <a:buChar char="-"/>
              </a:pPr>
              <a:r>
                <a:rPr lang="sr-Latn-CS" sz="800"/>
                <a:t> koordinacija</a:t>
              </a:r>
            </a:p>
            <a:p>
              <a:r>
                <a:rPr lang="sr-Latn-CS" sz="800"/>
                <a:t>- mišićni tonus</a:t>
              </a:r>
            </a:p>
            <a:p>
              <a:r>
                <a:rPr lang="sr-Latn-CS" sz="800"/>
                <a:t>- svijest o vlastitom tijelu</a:t>
              </a:r>
            </a:p>
            <a:p>
              <a:pPr>
                <a:buFontTx/>
                <a:buChar char="-"/>
              </a:pPr>
              <a:r>
                <a:rPr lang="sr-Latn-CS" sz="800"/>
                <a:t> osjećaj za smjer</a:t>
              </a:r>
            </a:p>
            <a:p>
              <a:pPr>
                <a:buFontTx/>
                <a:buChar char="-"/>
              </a:pPr>
              <a:r>
                <a:rPr lang="sr-Latn-CS" sz="800"/>
                <a:t> diskriminacija L - D</a:t>
              </a:r>
            </a:p>
          </p:txBody>
        </p:sp>
        <p:sp>
          <p:nvSpPr>
            <p:cNvPr id="12296" name="Text Box 2"/>
            <p:cNvSpPr txBox="1">
              <a:spLocks noChangeArrowheads="1"/>
            </p:cNvSpPr>
            <p:nvPr/>
          </p:nvSpPr>
          <p:spPr bwMode="auto">
            <a:xfrm>
              <a:off x="5292080" y="3861048"/>
              <a:ext cx="1440160" cy="338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800"/>
                <a:t>Stvara cjelovito iskustvo “organiziranja”.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smtClean="0"/>
              <a:t>TLP – LEVEL ONE</a:t>
            </a:r>
            <a:endParaRPr lang="en-US" b="1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TLP</a:t>
            </a:r>
            <a:endParaRPr lang="en-US" b="1" smtClean="0"/>
          </a:p>
        </p:txBody>
      </p:sp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/>
            <a:r>
              <a:rPr lang="hr-HR" smtClean="0"/>
              <a:t>Mozart, Haydn, Vivaldi i drugi</a:t>
            </a:r>
          </a:p>
          <a:p>
            <a:pPr eaLnBrk="1" hangingPunct="1"/>
            <a:r>
              <a:rPr lang="hr-HR" smtClean="0"/>
              <a:t>trening za mozak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The Listening Program</a:t>
            </a:r>
            <a:endParaRPr lang="en-US" b="1" smtClean="0"/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10 albuma</a:t>
            </a:r>
          </a:p>
          <a:p>
            <a:r>
              <a:rPr lang="hr-HR" dirty="0" smtClean="0"/>
              <a:t>4 kategorije: Puni spektar– 3 zone (2 </a:t>
            </a:r>
          </a:p>
          <a:p>
            <a:pPr>
              <a:buNone/>
            </a:pPr>
            <a:r>
              <a:rPr lang="hr-HR" dirty="0" smtClean="0"/>
              <a:t>                           albuma)</a:t>
            </a:r>
          </a:p>
          <a:p>
            <a:pPr>
              <a:buFont typeface="Arial" charset="0"/>
              <a:buNone/>
            </a:pPr>
            <a:r>
              <a:rPr lang="hr-HR" dirty="0" smtClean="0"/>
              <a:t>                           Senzorna integracija – 1 (2)</a:t>
            </a:r>
          </a:p>
          <a:p>
            <a:pPr>
              <a:buFont typeface="Arial" charset="0"/>
              <a:buNone/>
            </a:pPr>
            <a:r>
              <a:rPr lang="hr-HR" dirty="0" smtClean="0"/>
              <a:t>                           Govor i jezik – 2 (2)</a:t>
            </a:r>
          </a:p>
          <a:p>
            <a:pPr>
              <a:buFont typeface="Arial" charset="0"/>
              <a:buNone/>
            </a:pPr>
            <a:r>
              <a:rPr lang="hr-HR" dirty="0" smtClean="0"/>
              <a:t>                           Visoki spektar – 3 (4)</a:t>
            </a:r>
          </a:p>
          <a:p>
            <a:r>
              <a:rPr lang="hr-HR" dirty="0" smtClean="0"/>
              <a:t>svaki album - 4 modula od po 15 minuta</a:t>
            </a:r>
          </a:p>
          <a:p>
            <a:r>
              <a:rPr lang="hr-HR" dirty="0" smtClean="0"/>
              <a:t>svaki modul – 3 pet minutne faze (A, B i C)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smtClean="0"/>
          </a:p>
        </p:txBody>
      </p:sp>
      <p:grpSp>
        <p:nvGrpSpPr>
          <p:cNvPr id="16387" name="Grupa 4"/>
          <p:cNvGrpSpPr>
            <a:grpSpLocks/>
          </p:cNvGrpSpPr>
          <p:nvPr/>
        </p:nvGrpSpPr>
        <p:grpSpPr bwMode="auto">
          <a:xfrm>
            <a:off x="755650" y="282575"/>
            <a:ext cx="7632700" cy="6315075"/>
            <a:chOff x="467544" y="476672"/>
            <a:chExt cx="6907088" cy="4973340"/>
          </a:xfrm>
        </p:grpSpPr>
        <p:pic>
          <p:nvPicPr>
            <p:cNvPr id="16388" name="Slika 5"/>
            <p:cNvPicPr>
              <a:picLocks noChangeAspect="1" noChangeArrowheads="1"/>
            </p:cNvPicPr>
            <p:nvPr/>
          </p:nvPicPr>
          <p:blipFill>
            <a:blip r:embed="rId2" cstate="print"/>
            <a:srcRect t="5896" b="8163"/>
            <a:stretch>
              <a:fillRect/>
            </a:stretch>
          </p:blipFill>
          <p:spPr bwMode="auto">
            <a:xfrm>
              <a:off x="467544" y="476672"/>
              <a:ext cx="6907088" cy="4973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9" name="Text Box 2"/>
            <p:cNvSpPr txBox="1">
              <a:spLocks noChangeArrowheads="1"/>
            </p:cNvSpPr>
            <p:nvPr/>
          </p:nvSpPr>
          <p:spPr bwMode="auto">
            <a:xfrm>
              <a:off x="1043608" y="1772816"/>
              <a:ext cx="1440160" cy="8309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pamćenje</a:t>
              </a:r>
            </a:p>
            <a:p>
              <a:pPr>
                <a:buFontTx/>
                <a:buChar char="-"/>
              </a:pPr>
              <a:r>
                <a:rPr lang="sr-Latn-CS" sz="800"/>
                <a:t> koncentracija</a:t>
              </a:r>
            </a:p>
            <a:p>
              <a:pPr>
                <a:buFontTx/>
                <a:buChar char="-"/>
              </a:pPr>
              <a:r>
                <a:rPr lang="sr-Latn-CS" sz="800"/>
                <a:t> pažnja</a:t>
              </a:r>
            </a:p>
            <a:p>
              <a:r>
                <a:rPr lang="sr-Latn-CS" sz="800"/>
                <a:t>- govor</a:t>
              </a:r>
            </a:p>
            <a:p>
              <a:r>
                <a:rPr lang="sr-Latn-CS" sz="800"/>
                <a:t>- jezik</a:t>
              </a:r>
            </a:p>
            <a:p>
              <a:r>
                <a:rPr lang="sr-Latn-CS" sz="800"/>
                <a:t>- vokalna kontrola</a:t>
              </a:r>
            </a:p>
          </p:txBody>
        </p:sp>
        <p:sp>
          <p:nvSpPr>
            <p:cNvPr id="16390" name="Text Box 2"/>
            <p:cNvSpPr txBox="1">
              <a:spLocks noChangeArrowheads="1"/>
            </p:cNvSpPr>
            <p:nvPr/>
          </p:nvSpPr>
          <p:spPr bwMode="auto">
            <a:xfrm>
              <a:off x="5436096" y="1412776"/>
              <a:ext cx="1224136" cy="954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energija</a:t>
              </a:r>
            </a:p>
            <a:p>
              <a:pPr>
                <a:buFontTx/>
                <a:buChar char="-"/>
              </a:pPr>
              <a:r>
                <a:rPr lang="sr-Latn-CS" sz="800"/>
                <a:t> intuicija</a:t>
              </a:r>
            </a:p>
            <a:p>
              <a:pPr>
                <a:buFontTx/>
                <a:buChar char="-"/>
              </a:pPr>
              <a:r>
                <a:rPr lang="sr-Latn-CS" sz="800"/>
                <a:t> ideje</a:t>
              </a:r>
            </a:p>
            <a:p>
              <a:r>
                <a:rPr lang="sr-Latn-CS" sz="800"/>
                <a:t>- ideali</a:t>
              </a:r>
            </a:p>
            <a:p>
              <a:r>
                <a:rPr lang="sr-Latn-CS" sz="800"/>
                <a:t>- poboljšanje govora</a:t>
              </a:r>
            </a:p>
            <a:p>
              <a:pPr>
                <a:buFontTx/>
                <a:buChar char="-"/>
              </a:pPr>
              <a:r>
                <a:rPr lang="sr-Latn-CS" sz="800"/>
                <a:t>auditivna kohezija</a:t>
              </a:r>
            </a:p>
            <a:p>
              <a:pPr>
                <a:buFontTx/>
                <a:buChar char="-"/>
              </a:pPr>
              <a:r>
                <a:rPr lang="sr-Latn-CS" sz="800"/>
                <a:t> kreativnost</a:t>
              </a:r>
            </a:p>
          </p:txBody>
        </p:sp>
        <p:sp>
          <p:nvSpPr>
            <p:cNvPr id="16391" name="Text Box 2"/>
            <p:cNvSpPr txBox="1">
              <a:spLocks noChangeArrowheads="1"/>
            </p:cNvSpPr>
            <p:nvPr/>
          </p:nvSpPr>
          <p:spPr bwMode="auto">
            <a:xfrm>
              <a:off x="1259632" y="3645024"/>
              <a:ext cx="1440160" cy="954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sr-Latn-CS" sz="800"/>
                <a:t> ravnoteža</a:t>
              </a:r>
            </a:p>
            <a:p>
              <a:pPr>
                <a:buFontTx/>
                <a:buChar char="-"/>
              </a:pPr>
              <a:r>
                <a:rPr lang="sr-Latn-CS" sz="800"/>
                <a:t> ritam</a:t>
              </a:r>
            </a:p>
            <a:p>
              <a:pPr>
                <a:buFontTx/>
                <a:buChar char="-"/>
              </a:pPr>
              <a:r>
                <a:rPr lang="sr-Latn-CS" sz="800"/>
                <a:t> koordinacija</a:t>
              </a:r>
            </a:p>
            <a:p>
              <a:r>
                <a:rPr lang="sr-Latn-CS" sz="800"/>
                <a:t>- mišićni tonus</a:t>
              </a:r>
            </a:p>
            <a:p>
              <a:r>
                <a:rPr lang="sr-Latn-CS" sz="800"/>
                <a:t>- svijest o vlastitom tijelu</a:t>
              </a:r>
            </a:p>
            <a:p>
              <a:pPr>
                <a:buFontTx/>
                <a:buChar char="-"/>
              </a:pPr>
              <a:r>
                <a:rPr lang="sr-Latn-CS" sz="800"/>
                <a:t> osjećaj za smjer</a:t>
              </a:r>
            </a:p>
            <a:p>
              <a:pPr>
                <a:buFontTx/>
                <a:buChar char="-"/>
              </a:pPr>
              <a:r>
                <a:rPr lang="sr-Latn-CS" sz="800"/>
                <a:t> diskriminacija L - D</a:t>
              </a:r>
            </a:p>
          </p:txBody>
        </p:sp>
        <p:sp>
          <p:nvSpPr>
            <p:cNvPr id="16392" name="Text Box 2"/>
            <p:cNvSpPr txBox="1">
              <a:spLocks noChangeArrowheads="1"/>
            </p:cNvSpPr>
            <p:nvPr/>
          </p:nvSpPr>
          <p:spPr bwMode="auto">
            <a:xfrm>
              <a:off x="5292080" y="3861048"/>
              <a:ext cx="1440160" cy="338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800"/>
                <a:t>Stvara cjelovito iskustvo “organiziranja”.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200" dirty="0" smtClean="0"/>
              <a:t>sve dobi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200" dirty="0" smtClean="0"/>
              <a:t>15 – 30 minuta dnevno, 5 dana u tjednu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200" dirty="0" smtClean="0"/>
              <a:t>poboljšanje kognitivnih sposobnosti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200" dirty="0" smtClean="0"/>
              <a:t>nabavlja se isključivo putem certificiranog </a:t>
            </a:r>
            <a:r>
              <a:rPr lang="hr-HR" sz="2200" dirty="0" err="1" smtClean="0"/>
              <a:t>provajdera</a:t>
            </a:r>
            <a:endParaRPr lang="hr-HR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7411" name="TekstniOkvir 4"/>
          <p:cNvSpPr txBox="1">
            <a:spLocks noChangeArrowheads="1"/>
          </p:cNvSpPr>
          <p:nvPr/>
        </p:nvSpPr>
        <p:spPr bwMode="auto">
          <a:xfrm>
            <a:off x="755650" y="1844675"/>
            <a:ext cx="26336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/>
              <a:t>Potencijalne koristi:</a:t>
            </a:r>
          </a:p>
          <a:p>
            <a:endParaRPr lang="hr-HR" b="1"/>
          </a:p>
          <a:p>
            <a:pPr>
              <a:buFontTx/>
              <a:buChar char="-"/>
            </a:pPr>
            <a:r>
              <a:rPr lang="hr-HR"/>
              <a:t>percepcija</a:t>
            </a:r>
          </a:p>
          <a:p>
            <a:pPr>
              <a:buFontTx/>
              <a:buChar char="-"/>
            </a:pPr>
            <a:r>
              <a:rPr lang="hr-HR"/>
              <a:t>pažnja </a:t>
            </a:r>
          </a:p>
          <a:p>
            <a:pPr>
              <a:buFontTx/>
              <a:buChar char="-"/>
            </a:pPr>
            <a:r>
              <a:rPr lang="hr-HR"/>
              <a:t>pamćenje</a:t>
            </a:r>
          </a:p>
          <a:p>
            <a:pPr>
              <a:buFontTx/>
              <a:buChar char="-"/>
            </a:pPr>
            <a:r>
              <a:rPr lang="hr-HR"/>
              <a:t>motorička koordinacija</a:t>
            </a:r>
          </a:p>
          <a:p>
            <a:pPr>
              <a:buFontTx/>
              <a:buChar char="-"/>
            </a:pPr>
            <a:r>
              <a:rPr lang="hr-HR"/>
              <a:t>jezik</a:t>
            </a:r>
          </a:p>
          <a:p>
            <a:pPr>
              <a:buFontTx/>
              <a:buChar char="-"/>
            </a:pPr>
            <a:r>
              <a:rPr lang="hr-HR"/>
              <a:t>slušanje</a:t>
            </a:r>
          </a:p>
          <a:p>
            <a:pPr>
              <a:buFontTx/>
              <a:buChar char="-"/>
            </a:pPr>
            <a:r>
              <a:rPr lang="hr-HR"/>
              <a:t>auditivno procesuiranje</a:t>
            </a:r>
          </a:p>
          <a:p>
            <a:pPr>
              <a:buFontTx/>
              <a:buChar char="-"/>
            </a:pPr>
            <a:r>
              <a:rPr lang="hr-HR"/>
              <a:t>svijest o prostoru</a:t>
            </a:r>
          </a:p>
          <a:p>
            <a:pPr>
              <a:buFontTx/>
              <a:buChar char="-"/>
            </a:pPr>
            <a:r>
              <a:rPr lang="hr-HR"/>
              <a:t>rješavanje problema</a:t>
            </a:r>
          </a:p>
          <a:p>
            <a:pPr>
              <a:buFontTx/>
              <a:buChar char="-"/>
            </a:pPr>
            <a:r>
              <a:rPr lang="hr-HR"/>
              <a:t>donošenje odluka</a:t>
            </a:r>
          </a:p>
          <a:p>
            <a:pPr>
              <a:buFontTx/>
              <a:buChar char="-"/>
            </a:pPr>
            <a:endParaRPr lang="hr-HR"/>
          </a:p>
          <a:p>
            <a:pPr>
              <a:buFontTx/>
              <a:buChar char="-"/>
            </a:pPr>
            <a:endParaRPr lang="en-US"/>
          </a:p>
        </p:txBody>
      </p:sp>
      <p:sp>
        <p:nvSpPr>
          <p:cNvPr id="17412" name="TekstniOkvir 5"/>
          <p:cNvSpPr txBox="1">
            <a:spLocks noChangeArrowheads="1"/>
          </p:cNvSpPr>
          <p:nvPr/>
        </p:nvSpPr>
        <p:spPr bwMode="auto">
          <a:xfrm>
            <a:off x="3492500" y="2366963"/>
            <a:ext cx="3505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-samoregulacija</a:t>
            </a:r>
          </a:p>
          <a:p>
            <a:r>
              <a:rPr lang="hr-HR"/>
              <a:t>-senzorno procesuiranje</a:t>
            </a:r>
          </a:p>
          <a:p>
            <a:r>
              <a:rPr lang="hr-HR"/>
              <a:t>-sekvencioniranje</a:t>
            </a:r>
          </a:p>
          <a:p>
            <a:r>
              <a:rPr lang="hr-HR"/>
              <a:t>-inhibicija</a:t>
            </a:r>
          </a:p>
          <a:p>
            <a:r>
              <a:rPr lang="hr-HR"/>
              <a:t>-društvenost</a:t>
            </a:r>
          </a:p>
          <a:p>
            <a:r>
              <a:rPr lang="hr-HR"/>
              <a:t>-kreativnost</a:t>
            </a:r>
          </a:p>
          <a:p>
            <a:r>
              <a:rPr lang="hr-HR"/>
              <a:t>-učenje</a:t>
            </a:r>
          </a:p>
          <a:p>
            <a:r>
              <a:rPr lang="hr-HR"/>
              <a:t>-smanjuje preosjetljivost na zvuk</a:t>
            </a:r>
          </a:p>
          <a:p>
            <a:pPr>
              <a:buFontTx/>
              <a:buChar char="-"/>
            </a:pPr>
            <a:r>
              <a:rPr lang="hr-HR"/>
              <a:t>zdravlje mozga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0563" y="692150"/>
            <a:ext cx="7769225" cy="5434013"/>
          </a:xfr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preosjetljivost na zvuk – mišići srednjeg uha nisu pravilno regulirani</a:t>
            </a:r>
          </a:p>
          <a:p>
            <a:pPr eaLnBrk="1" hangingPunct="1"/>
            <a:r>
              <a:rPr lang="hr-HR" dirty="0" smtClean="0"/>
              <a:t>zvuk ulazi u unutrašnje uho punim intenzitetom</a:t>
            </a:r>
          </a:p>
          <a:p>
            <a:pPr eaLnBrk="1" hangingPunct="1"/>
            <a:r>
              <a:rPr lang="hr-HR" dirty="0" smtClean="0"/>
              <a:t>TLP – poboljšanje funkcije srednjeg uha</a:t>
            </a:r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vestibularni sustav – integriran s vizualnim</a:t>
            </a:r>
          </a:p>
          <a:p>
            <a:pPr eaLnBrk="1" hangingPunct="1"/>
            <a:r>
              <a:rPr lang="hr-HR" smtClean="0"/>
              <a:t>regulira pokrete tijela </a:t>
            </a:r>
          </a:p>
          <a:p>
            <a:pPr eaLnBrk="1" hangingPunct="1"/>
            <a:r>
              <a:rPr lang="hr-HR" smtClean="0"/>
              <a:t>osjećaj gdje se nalazimo u svijetu</a:t>
            </a:r>
          </a:p>
          <a:p>
            <a:pPr eaLnBrk="1" hangingPunct="1"/>
            <a:r>
              <a:rPr lang="hr-HR" smtClean="0"/>
              <a:t>Tomatis – uho tijela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ADVANCED BRAIN TECHNOLOGIES</a:t>
            </a:r>
            <a:endParaRPr lang="en-US" b="1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Koštana provodljivost</a:t>
            </a:r>
            <a:endParaRPr lang="en-US" b="1" smtClean="0"/>
          </a:p>
        </p:txBody>
      </p:sp>
      <p:sp>
        <p:nvSpPr>
          <p:cNvPr id="2150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vlastiti glas</a:t>
            </a:r>
          </a:p>
          <a:p>
            <a:pPr eaLnBrk="1" hangingPunct="1"/>
            <a:r>
              <a:rPr lang="hr-HR" smtClean="0"/>
              <a:t>reakcija pužnice i vestibularnog sustava</a:t>
            </a:r>
          </a:p>
          <a:p>
            <a:pPr eaLnBrk="1" hangingPunct="1"/>
            <a:r>
              <a:rPr lang="hr-HR" smtClean="0"/>
              <a:t>vestibularni sustav – niže frekvencije, zona 1</a:t>
            </a:r>
          </a:p>
          <a:p>
            <a:pPr eaLnBrk="1" hangingPunct="1"/>
            <a:r>
              <a:rPr lang="hr-HR" smtClean="0"/>
              <a:t>Tomatis</a:t>
            </a:r>
          </a:p>
          <a:p>
            <a:pPr eaLnBrk="1" hangingPunct="1"/>
            <a:r>
              <a:rPr lang="hr-HR" smtClean="0"/>
              <a:t>2005. TLP bone conduction system</a:t>
            </a:r>
          </a:p>
          <a:p>
            <a:pPr eaLnBrk="1" hangingPunct="1"/>
            <a:r>
              <a:rPr lang="hr-HR" smtClean="0"/>
              <a:t>bolji rezultati – autizam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33388"/>
            <a:ext cx="8280400" cy="58039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dominantni način intrauterinog slušanja</a:t>
            </a:r>
          </a:p>
          <a:p>
            <a:pPr eaLnBrk="1" hangingPunct="1"/>
            <a:r>
              <a:rPr lang="hr-HR" smtClean="0"/>
              <a:t>16-20 tj. - fetus sluša i odgovara na vanjske zvukove</a:t>
            </a:r>
          </a:p>
          <a:p>
            <a:pPr eaLnBrk="1" hangingPunct="1"/>
            <a:r>
              <a:rPr lang="hr-HR" smtClean="0"/>
              <a:t>zvuk putuje brže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smtClean="0"/>
              <a:t>Problemi auditivnog procesuiranja</a:t>
            </a:r>
            <a:endParaRPr lang="en-US" b="1" smtClean="0"/>
          </a:p>
        </p:txBody>
      </p:sp>
      <p:sp>
        <p:nvSpPr>
          <p:cNvPr id="24579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r-HR" sz="2000" smtClean="0"/>
              <a:t>Nemogućnost blokiranja pozadinskih zvukova</a:t>
            </a:r>
          </a:p>
          <a:p>
            <a:r>
              <a:rPr lang="hr-HR" sz="2000" smtClean="0"/>
              <a:t>Teškoće u praćenju razgovora</a:t>
            </a:r>
          </a:p>
          <a:p>
            <a:r>
              <a:rPr lang="hr-HR" sz="2000" smtClean="0"/>
              <a:t>Vrpoljenje</a:t>
            </a:r>
          </a:p>
          <a:p>
            <a:r>
              <a:rPr lang="hr-HR" sz="2000" smtClean="0"/>
              <a:t>Distraktibilnost</a:t>
            </a:r>
          </a:p>
          <a:p>
            <a:r>
              <a:rPr lang="hr-HR" sz="2000" smtClean="0"/>
              <a:t>Teškoće u slijeđenju u puta</a:t>
            </a:r>
          </a:p>
          <a:p>
            <a:r>
              <a:rPr lang="hr-HR" sz="2000" smtClean="0"/>
              <a:t>Problemi organizacije</a:t>
            </a:r>
          </a:p>
          <a:p>
            <a:r>
              <a:rPr lang="hr-HR" sz="2000" smtClean="0"/>
              <a:t>Deficit auditivne radne memorije</a:t>
            </a:r>
          </a:p>
          <a:p>
            <a:r>
              <a:rPr lang="hr-HR" sz="2000" smtClean="0"/>
              <a:t>Problemi u jeziku</a:t>
            </a:r>
          </a:p>
          <a:p>
            <a:r>
              <a:rPr lang="hr-HR" sz="2000" smtClean="0"/>
              <a:t>Problemi u čitanju</a:t>
            </a:r>
          </a:p>
          <a:p>
            <a:r>
              <a:rPr lang="hr-HR" sz="2000" smtClean="0"/>
              <a:t>Akademski ili radni učinak</a:t>
            </a:r>
          </a:p>
          <a:p>
            <a:r>
              <a:rPr lang="hr-HR" sz="2000" smtClean="0"/>
              <a:t>Problemi s održavanjem veza</a:t>
            </a:r>
          </a:p>
          <a:p>
            <a:r>
              <a:rPr lang="hr-HR" sz="2000" smtClean="0"/>
              <a:t>Nisko samopouzdanje</a:t>
            </a:r>
          </a:p>
          <a:p>
            <a:r>
              <a:rPr lang="hr-HR" sz="2000" smtClean="0"/>
              <a:t>Auditivna preosjetljivost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smtClean="0"/>
              <a:t>Psihoakustične modifikacije</a:t>
            </a:r>
            <a:endParaRPr lang="en-US" b="1" smtClean="0"/>
          </a:p>
        </p:txBody>
      </p:sp>
      <p:sp>
        <p:nvSpPr>
          <p:cNvPr id="2560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HD – najbliže izvedbi uživo</a:t>
            </a:r>
          </a:p>
          <a:p>
            <a:pPr eaLnBrk="1" hangingPunct="1"/>
            <a:r>
              <a:rPr lang="hr-HR" smtClean="0"/>
              <a:t>Filtracija – poboljšava percepciju frekvencije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Filtracija</a:t>
            </a:r>
            <a:endParaRPr lang="en-US" smtClean="0"/>
          </a:p>
        </p:txBody>
      </p:sp>
      <p:sp>
        <p:nvSpPr>
          <p:cNvPr id="2662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micanje određenih frekvencija kako bi se naglasile samo one najbitnije</a:t>
            </a: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Audio Bursting</a:t>
            </a:r>
            <a:endParaRPr lang="en-US" b="1" smtClean="0"/>
          </a:p>
        </p:txBody>
      </p:sp>
      <p:sp>
        <p:nvSpPr>
          <p:cNvPr id="307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auditivna eksplozija – poboljšava percepciju glasnoće</a:t>
            </a:r>
          </a:p>
          <a:p>
            <a:r>
              <a:rPr lang="hr-HR" smtClean="0"/>
              <a:t>brza i neobična pojačavanja</a:t>
            </a:r>
          </a:p>
          <a:p>
            <a:r>
              <a:rPr lang="hr-HR" smtClean="0"/>
              <a:t>B faza modula </a:t>
            </a:r>
          </a:p>
          <a:p>
            <a:r>
              <a:rPr lang="hr-HR" smtClean="0"/>
              <a:t>imitira pasivnu/opuštenu i aktivnu/budnu fazu slušanja</a:t>
            </a:r>
          </a:p>
          <a:p>
            <a:r>
              <a:rPr lang="hr-HR" smtClean="0"/>
              <a:t>zaštita unutarnjeg uha</a:t>
            </a:r>
          </a:p>
          <a:p>
            <a:r>
              <a:rPr lang="hr-HR" smtClean="0"/>
              <a:t>jedinstven za TLP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smtClean="0"/>
              <a:t>Spatial Surround i Spatial Surround Dynamic</a:t>
            </a:r>
            <a:endParaRPr lang="en-US" b="1" smtClean="0"/>
          </a:p>
        </p:txBody>
      </p:sp>
      <p:sp>
        <p:nvSpPr>
          <p:cNvPr id="358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Spatial</a:t>
            </a:r>
            <a:r>
              <a:rPr lang="hr-HR" dirty="0" smtClean="0"/>
              <a:t> </a:t>
            </a:r>
            <a:r>
              <a:rPr lang="hr-HR" dirty="0" err="1" smtClean="0"/>
              <a:t>Surround</a:t>
            </a:r>
            <a:r>
              <a:rPr lang="hr-HR" dirty="0" smtClean="0"/>
              <a:t> predstavljanje glazbe na pet kanala </a:t>
            </a:r>
          </a:p>
          <a:p>
            <a:r>
              <a:rPr lang="hr-HR" dirty="0" smtClean="0"/>
              <a:t>poboljšanje percepcije prostora</a:t>
            </a:r>
          </a:p>
          <a:p>
            <a:r>
              <a:rPr lang="hr-HR" dirty="0" err="1" smtClean="0"/>
              <a:t>Spatial</a:t>
            </a:r>
            <a:r>
              <a:rPr lang="hr-HR" dirty="0" smtClean="0"/>
              <a:t> </a:t>
            </a:r>
            <a:r>
              <a:rPr lang="hr-HR" dirty="0" err="1" smtClean="0"/>
              <a:t>Surround</a:t>
            </a:r>
            <a:r>
              <a:rPr lang="hr-HR" dirty="0" smtClean="0"/>
              <a:t> </a:t>
            </a:r>
            <a:r>
              <a:rPr lang="hr-HR" dirty="0" err="1" smtClean="0"/>
              <a:t>Dynamic</a:t>
            </a:r>
            <a:r>
              <a:rPr lang="hr-HR" dirty="0" smtClean="0"/>
              <a:t> – </a:t>
            </a:r>
            <a:r>
              <a:rPr lang="hr-HR" dirty="0" err="1" smtClean="0"/>
              <a:t>Spacial</a:t>
            </a:r>
            <a:r>
              <a:rPr lang="hr-HR" dirty="0" smtClean="0"/>
              <a:t> </a:t>
            </a:r>
            <a:r>
              <a:rPr lang="hr-HR" dirty="0" err="1" smtClean="0"/>
              <a:t>Surround</a:t>
            </a:r>
            <a:r>
              <a:rPr lang="hr-HR" dirty="0" smtClean="0"/>
              <a:t> ali uz gibanje instrumenata</a:t>
            </a:r>
          </a:p>
          <a:p>
            <a:r>
              <a:rPr lang="hr-HR" dirty="0" smtClean="0"/>
              <a:t>povećava percepciju svih smjerova u slušnom polju od 360 stupnjeva</a:t>
            </a:r>
          </a:p>
          <a:p>
            <a:r>
              <a:rPr lang="hr-HR" dirty="0" smtClean="0"/>
              <a:t>jedinstveno za TLP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Bone Conduction System</a:t>
            </a:r>
            <a:endParaRPr lang="en-US" b="1" smtClean="0"/>
          </a:p>
        </p:txBody>
      </p:sp>
      <p:sp>
        <p:nvSpPr>
          <p:cNvPr id="3891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najbolji rezultati</a:t>
            </a:r>
          </a:p>
          <a:p>
            <a:r>
              <a:rPr lang="hr-HR" smtClean="0"/>
              <a:t>integracija mozga i tijela u slušanju</a:t>
            </a:r>
          </a:p>
          <a:p>
            <a:r>
              <a:rPr lang="hr-HR" smtClean="0"/>
              <a:t>ulazak glazbe putem zraka i kroz putove koštane provodljivosti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99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iListen</a:t>
            </a:r>
          </a:p>
          <a:p>
            <a:r>
              <a:rPr lang="hr-HR" smtClean="0"/>
              <a:t>CD set</a:t>
            </a:r>
          </a:p>
          <a:p>
            <a:r>
              <a:rPr lang="hr-HR" smtClean="0"/>
              <a:t>Zatvorene slušalice</a:t>
            </a:r>
          </a:p>
          <a:p>
            <a:r>
              <a:rPr lang="hr-HR" smtClean="0"/>
              <a:t>Otvorene slušalice</a:t>
            </a:r>
          </a:p>
          <a:p>
            <a:r>
              <a:rPr lang="hr-HR" smtClean="0"/>
              <a:t>Bone conduction system</a:t>
            </a:r>
          </a:p>
          <a:p>
            <a:endParaRPr lang="hr-HR" smtClean="0"/>
          </a:p>
          <a:p>
            <a:r>
              <a:rPr lang="hr-HR" smtClean="0"/>
              <a:t>individualni programi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b="1" smtClean="0"/>
              <a:t>Advanced Brain Technologies</a:t>
            </a:r>
            <a:endParaRPr lang="en-US" b="1" smtClean="0"/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neurotehnološka tvrtka</a:t>
            </a:r>
          </a:p>
          <a:p>
            <a:pPr eaLnBrk="1" hangingPunct="1"/>
            <a:r>
              <a:rPr lang="hr-HR" smtClean="0"/>
              <a:t>programi za bolje funkcioniranje mozga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Plasticitet mozga</a:t>
            </a:r>
            <a:endParaRPr lang="en-US" b="1" smtClean="0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plasticitet  mozga – sposobnost mozga da se mijenja</a:t>
            </a:r>
          </a:p>
          <a:p>
            <a:pPr eaLnBrk="1" hangingPunct="1"/>
            <a:r>
              <a:rPr lang="hr-HR" smtClean="0"/>
              <a:t>stvaranje novih veza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Povijest ABT-a</a:t>
            </a:r>
            <a:endParaRPr lang="en-US" b="1" smtClean="0"/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sjedište - Ogden, Utah</a:t>
            </a:r>
          </a:p>
          <a:p>
            <a:pPr eaLnBrk="1" hangingPunct="1"/>
            <a:r>
              <a:rPr lang="hr-HR" smtClean="0"/>
              <a:t>osnovana 1998. </a:t>
            </a:r>
          </a:p>
          <a:p>
            <a:pPr eaLnBrk="1" hangingPunct="1"/>
            <a:r>
              <a:rPr lang="hr-HR" smtClean="0"/>
              <a:t>osnivač – Alex Doman</a:t>
            </a:r>
          </a:p>
          <a:p>
            <a:pPr eaLnBrk="1" hangingPunct="1"/>
            <a:r>
              <a:rPr lang="hr-HR" smtClean="0"/>
              <a:t>povijest seže i 60 godina unatrag – Robert Doman, Glenn Doman, Carl Delacato, Temple Fay, Eugene Spitz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Programi ABT-a</a:t>
            </a:r>
            <a:endParaRPr lang="en-US" b="1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Listening</a:t>
            </a:r>
            <a:r>
              <a:rPr lang="hr-HR" dirty="0" smtClean="0"/>
              <a:t> Program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ABT Bone </a:t>
            </a:r>
            <a:r>
              <a:rPr lang="hr-HR" dirty="0" err="1" smtClean="0"/>
              <a:t>Conduction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err="1" smtClean="0"/>
              <a:t>iListen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err="1" smtClean="0"/>
              <a:t>Brain</a:t>
            </a:r>
            <a:r>
              <a:rPr lang="hr-HR" dirty="0" smtClean="0"/>
              <a:t> </a:t>
            </a:r>
            <a:r>
              <a:rPr lang="hr-HR" dirty="0" err="1" smtClean="0"/>
              <a:t>Builder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err="1" smtClean="0"/>
              <a:t>Sound</a:t>
            </a:r>
            <a:r>
              <a:rPr lang="hr-HR" dirty="0" smtClean="0"/>
              <a:t> Health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err="1" smtClean="0"/>
              <a:t>Music</a:t>
            </a:r>
            <a:r>
              <a:rPr lang="hr-HR" dirty="0" smtClean="0"/>
              <a:t> for </a:t>
            </a:r>
            <a:r>
              <a:rPr lang="hr-HR" dirty="0" err="1" smtClean="0"/>
              <a:t>Babies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programi za zdravlje i fitnes mozga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b="1" smtClean="0"/>
              <a:t>THE LISTENING PROGRAM – polazišne točke</a:t>
            </a:r>
            <a:endParaRPr lang="en-US" b="1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Povijest</a:t>
            </a:r>
            <a:r>
              <a:rPr lang="hr-HR" smtClean="0"/>
              <a:t> </a:t>
            </a:r>
            <a:endParaRPr lang="en-US" smtClean="0"/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Alfred Tomatis – ORL (Francuska)</a:t>
            </a:r>
          </a:p>
          <a:p>
            <a:pPr eaLnBrk="1" hangingPunct="1"/>
            <a:r>
              <a:rPr lang="hr-HR" smtClean="0"/>
              <a:t>Guy Berard – trening auditivne integracije</a:t>
            </a:r>
          </a:p>
          <a:p>
            <a:pPr eaLnBrk="1" hangingPunct="1"/>
            <a:r>
              <a:rPr lang="hr-HR" smtClean="0"/>
              <a:t>Ingo Steinbach – Samonas (Njemačka)</a:t>
            </a:r>
          </a:p>
          <a:p>
            <a:pPr eaLnBrk="1" hangingPunct="1"/>
            <a:r>
              <a:rPr lang="hr-HR" smtClean="0"/>
              <a:t>ABT - multidisciplinarni tim  (fizijatar, logoped, neurorazvojni stručnjak, psihoakustičar i dr.)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Utjecaj Tomatisa</a:t>
            </a:r>
            <a:endParaRPr lang="en-US" b="1" smtClean="0"/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auditivni sustav – auditivna percepcija, pažnja, diskriminacija, ekspresija, autoregulacija, društvenost</a:t>
            </a:r>
          </a:p>
          <a:p>
            <a:pPr eaLnBrk="1" hangingPunct="1"/>
            <a:r>
              <a:rPr lang="hr-HR" smtClean="0"/>
              <a:t>sposobnost poboljšanja auditivnih funkcija</a:t>
            </a:r>
          </a:p>
          <a:p>
            <a:pPr eaLnBrk="1" hangingPunct="1"/>
            <a:r>
              <a:rPr lang="hr-HR" smtClean="0"/>
              <a:t>frekvencijske zone</a:t>
            </a:r>
          </a:p>
          <a:p>
            <a:pPr eaLnBrk="1" hangingPunct="1"/>
            <a:r>
              <a:rPr lang="hr-HR" smtClean="0"/>
              <a:t>Tomatis efekt</a:t>
            </a:r>
          </a:p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671</TotalTime>
  <Words>721</Words>
  <Application>Microsoft Office PowerPoint</Application>
  <PresentationFormat>Prikaz na zaslonu (4:3)</PresentationFormat>
  <Paragraphs>211</Paragraphs>
  <Slides>29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0" baseType="lpstr">
      <vt:lpstr>Livnica</vt:lpstr>
      <vt:lpstr>The Listening Program</vt:lpstr>
      <vt:lpstr>ADVANCED BRAIN TECHNOLOGIES</vt:lpstr>
      <vt:lpstr>Advanced Brain Technologies</vt:lpstr>
      <vt:lpstr>Plasticitet mozga</vt:lpstr>
      <vt:lpstr>Povijest ABT-a</vt:lpstr>
      <vt:lpstr>Programi ABT-a</vt:lpstr>
      <vt:lpstr>THE LISTENING PROGRAM – polazišne točke</vt:lpstr>
      <vt:lpstr>Povijest </vt:lpstr>
      <vt:lpstr>Utjecaj Tomatisa</vt:lpstr>
      <vt:lpstr>Utjecaj Tomatisa</vt:lpstr>
      <vt:lpstr>PowerPointova prezentacija</vt:lpstr>
      <vt:lpstr>TLP – LEVEL ONE</vt:lpstr>
      <vt:lpstr>TLP</vt:lpstr>
      <vt:lpstr>The Listening Program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Koštana provodljivost</vt:lpstr>
      <vt:lpstr>PowerPointova prezentacija</vt:lpstr>
      <vt:lpstr>PowerPointova prezentacija</vt:lpstr>
      <vt:lpstr>Problemi auditivnog procesuiranja</vt:lpstr>
      <vt:lpstr>Psihoakustične modifikacije</vt:lpstr>
      <vt:lpstr>Filtracija</vt:lpstr>
      <vt:lpstr>Audio Bursting</vt:lpstr>
      <vt:lpstr>Spatial Surround i Spatial Surround Dynamic</vt:lpstr>
      <vt:lpstr>Bone Conduction System</vt:lpstr>
      <vt:lpstr>PowerPointova prezentacija</vt:lpstr>
    </vt:vector>
  </TitlesOfParts>
  <Company>Golub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Listening Program</dc:title>
  <dc:creator>Dino Maja</dc:creator>
  <cp:lastModifiedBy>Korisnik</cp:lastModifiedBy>
  <cp:revision>56</cp:revision>
  <dcterms:created xsi:type="dcterms:W3CDTF">2011-12-13T20:10:09Z</dcterms:created>
  <dcterms:modified xsi:type="dcterms:W3CDTF">2011-12-20T07:51:06Z</dcterms:modified>
</cp:coreProperties>
</file>