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  <p:sldId id="296" r:id="rId4"/>
    <p:sldId id="262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96" y="-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399753083345893"/>
          <c:y val="3.5040352675664902E-3"/>
          <c:w val="0.49143130206550267"/>
          <c:h val="0.760961111271981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Uopće se ne slažem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List1!$A$2:$A$5</c:f>
              <c:strCache>
                <c:ptCount val="4"/>
                <c:pt idx="0">
                  <c:v>Kvalitetna suradnja s drugim učiteljima i stručnim suradnicima je neophodna za moj posao</c:v>
                </c:pt>
                <c:pt idx="1">
                  <c:v>U radu se oslanjam na podršku stručnih suradnika u školi</c:v>
                </c:pt>
                <c:pt idx="2">
                  <c:v>Neke izazove s kojima se profesionalno susrećem mogu riješiti samo stručni suradnici</c:v>
                </c:pt>
                <c:pt idx="3">
                  <c:v>Ne bih mogao obavljati svoj posao da nemam podršku stručnih suradnika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3.8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18-405E-A910-A528C59C1D7B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Uglavnom se ne slažem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List1!$A$2:$A$5</c:f>
              <c:strCache>
                <c:ptCount val="4"/>
                <c:pt idx="0">
                  <c:v>Kvalitetna suradnja s drugim učiteljima i stručnim suradnicima je neophodna za moj posao</c:v>
                </c:pt>
                <c:pt idx="1">
                  <c:v>U radu se oslanjam na podršku stručnih suradnika u školi</c:v>
                </c:pt>
                <c:pt idx="2">
                  <c:v>Neke izazove s kojima se profesionalno susrećem mogu riješiti samo stručni suradnici</c:v>
                </c:pt>
                <c:pt idx="3">
                  <c:v>Ne bih mogao obavljati svoj posao da nemam podršku stručnih suradnika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0</c:v>
                </c:pt>
                <c:pt idx="1">
                  <c:v>3.8</c:v>
                </c:pt>
                <c:pt idx="2">
                  <c:v>7.7</c:v>
                </c:pt>
                <c:pt idx="3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F18-405E-A910-A528C59C1D7B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Niti se slažem niti ne slažem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List1!$A$2:$A$5</c:f>
              <c:strCache>
                <c:ptCount val="4"/>
                <c:pt idx="0">
                  <c:v>Kvalitetna suradnja s drugim učiteljima i stručnim suradnicima je neophodna za moj posao</c:v>
                </c:pt>
                <c:pt idx="1">
                  <c:v>U radu se oslanjam na podršku stručnih suradnika u školi</c:v>
                </c:pt>
                <c:pt idx="2">
                  <c:v>Neke izazove s kojima se profesionalno susrećem mogu riješiti samo stručni suradnici</c:v>
                </c:pt>
                <c:pt idx="3">
                  <c:v>Ne bih mogao obavljati svoj posao da nemam podršku stručnih suradnika</c:v>
                </c:pt>
              </c:strCache>
            </c:strRef>
          </c:cat>
          <c:val>
            <c:numRef>
              <c:f>List1!$D$2:$D$5</c:f>
              <c:numCache>
                <c:formatCode>General</c:formatCode>
                <c:ptCount val="4"/>
                <c:pt idx="0">
                  <c:v>0</c:v>
                </c:pt>
                <c:pt idx="1">
                  <c:v>19.2</c:v>
                </c:pt>
                <c:pt idx="2">
                  <c:v>34.6</c:v>
                </c:pt>
                <c:pt idx="3">
                  <c:v>30.8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F18-405E-A910-A528C59C1D7B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Uglavnom se slažem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List1!$A$2:$A$5</c:f>
              <c:strCache>
                <c:ptCount val="4"/>
                <c:pt idx="0">
                  <c:v>Kvalitetna suradnja s drugim učiteljima i stručnim suradnicima je neophodna za moj posao</c:v>
                </c:pt>
                <c:pt idx="1">
                  <c:v>U radu se oslanjam na podršku stručnih suradnika u školi</c:v>
                </c:pt>
                <c:pt idx="2">
                  <c:v>Neke izazove s kojima se profesionalno susrećem mogu riješiti samo stručni suradnici</c:v>
                </c:pt>
                <c:pt idx="3">
                  <c:v>Ne bih mogao obavljati svoj posao da nemam podršku stručnih suradnika</c:v>
                </c:pt>
              </c:strCache>
            </c:strRef>
          </c:cat>
          <c:val>
            <c:numRef>
              <c:f>List1!$E$2:$E$5</c:f>
              <c:numCache>
                <c:formatCode>General</c:formatCode>
                <c:ptCount val="4"/>
                <c:pt idx="0">
                  <c:v>30.8</c:v>
                </c:pt>
                <c:pt idx="1">
                  <c:v>46.2</c:v>
                </c:pt>
                <c:pt idx="2">
                  <c:v>26.9</c:v>
                </c:pt>
                <c:pt idx="3">
                  <c:v>46.2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F18-405E-A910-A528C59C1D7B}"/>
            </c:ext>
          </c:extLst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U potpunosti se slažem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List1!$A$2:$A$5</c:f>
              <c:strCache>
                <c:ptCount val="4"/>
                <c:pt idx="0">
                  <c:v>Kvalitetna suradnja s drugim učiteljima i stručnim suradnicima je neophodna za moj posao</c:v>
                </c:pt>
                <c:pt idx="1">
                  <c:v>U radu se oslanjam na podršku stručnih suradnika u školi</c:v>
                </c:pt>
                <c:pt idx="2">
                  <c:v>Neke izazove s kojima se profesionalno susrećem mogu riješiti samo stručni suradnici</c:v>
                </c:pt>
                <c:pt idx="3">
                  <c:v>Ne bih mogao obavljati svoj posao da nemam podršku stručnih suradnika</c:v>
                </c:pt>
              </c:strCache>
            </c:strRef>
          </c:cat>
          <c:val>
            <c:numRef>
              <c:f>List1!$F$2:$F$5</c:f>
              <c:numCache>
                <c:formatCode>General</c:formatCode>
                <c:ptCount val="4"/>
                <c:pt idx="0">
                  <c:v>69.2</c:v>
                </c:pt>
                <c:pt idx="1">
                  <c:v>30.8</c:v>
                </c:pt>
                <c:pt idx="2">
                  <c:v>26.9</c:v>
                </c:pt>
                <c:pt idx="3">
                  <c:v>15.4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70-4319-A724-B72D5A7E638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731053631"/>
        <c:axId val="630622879"/>
      </c:barChart>
      <c:catAx>
        <c:axId val="173105363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30622879"/>
        <c:crosses val="autoZero"/>
        <c:auto val="1"/>
        <c:lblAlgn val="ctr"/>
        <c:lblOffset val="100"/>
        <c:noMultiLvlLbl val="0"/>
      </c:catAx>
      <c:valAx>
        <c:axId val="6306228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7310536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54730110279022E-2"/>
          <c:y val="0.86353447500131886"/>
          <c:w val="0.96008392658754471"/>
          <c:h val="0.1246433968294355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/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399748944425426"/>
          <c:y val="7.8015313910342055E-2"/>
          <c:w val="0.49143130206550267"/>
          <c:h val="0.760961111271981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Uopće se ne slažem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List1!$A$2:$A$6</c:f>
              <c:strCache>
                <c:ptCount val="5"/>
                <c:pt idx="0">
                  <c:v>Suradnja sa socijalnom pedagoginjom mi pomaže u nošenju s problemima u ponašanju mojih učenika</c:v>
                </c:pt>
                <c:pt idx="1">
                  <c:v>Redovito surađujem s psihologinjom radi boljeg odgovaranja na potrebe svojih učenika</c:v>
                </c:pt>
                <c:pt idx="2">
                  <c:v>Smjernice i savjeti pedagoginje unaprjeđuju moj rad</c:v>
                </c:pt>
                <c:pt idx="3">
                  <c:v>Imam ideje za aktivnosti na kojima bih surađiva/surađivala s knjižničarom</c:v>
                </c:pt>
                <c:pt idx="4">
                  <c:v>Suradnja s logopetkinjom je imala pozitivne učinke na razvoj vještine govorenja, čitanja i/ili pisanja mojih učenika</c:v>
                </c:pt>
              </c:strCache>
            </c:strRef>
          </c:cat>
          <c:val>
            <c:numRef>
              <c:f>List1!$B$2:$B$6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7.7</c:v>
                </c:pt>
                <c:pt idx="4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18-405E-A910-A528C59C1D7B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Uglavnom se ne slažem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List1!$A$2:$A$6</c:f>
              <c:strCache>
                <c:ptCount val="5"/>
                <c:pt idx="0">
                  <c:v>Suradnja sa socijalnom pedagoginjom mi pomaže u nošenju s problemima u ponašanju mojih učenika</c:v>
                </c:pt>
                <c:pt idx="1">
                  <c:v>Redovito surađujem s psihologinjom radi boljeg odgovaranja na potrebe svojih učenika</c:v>
                </c:pt>
                <c:pt idx="2">
                  <c:v>Smjernice i savjeti pedagoginje unaprjeđuju moj rad</c:v>
                </c:pt>
                <c:pt idx="3">
                  <c:v>Imam ideje za aktivnosti na kojima bih surađiva/surađivala s knjižničarom</c:v>
                </c:pt>
                <c:pt idx="4">
                  <c:v>Suradnja s logopetkinjom je imala pozitivne učinke na razvoj vještine govorenja, čitanja i/ili pisanja mojih učenika</c:v>
                </c:pt>
              </c:strCache>
            </c:strRef>
          </c:cat>
          <c:val>
            <c:numRef>
              <c:f>List1!$C$2:$C$6</c:f>
              <c:numCache>
                <c:formatCode>General</c:formatCode>
                <c:ptCount val="5"/>
                <c:pt idx="0">
                  <c:v>3.8</c:v>
                </c:pt>
                <c:pt idx="1">
                  <c:v>0</c:v>
                </c:pt>
                <c:pt idx="2">
                  <c:v>0</c:v>
                </c:pt>
                <c:pt idx="3">
                  <c:v>7.7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F18-405E-A910-A528C59C1D7B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Niti se slažem niti ne slažem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List1!$A$2:$A$6</c:f>
              <c:strCache>
                <c:ptCount val="5"/>
                <c:pt idx="0">
                  <c:v>Suradnja sa socijalnom pedagoginjom mi pomaže u nošenju s problemima u ponašanju mojih učenika</c:v>
                </c:pt>
                <c:pt idx="1">
                  <c:v>Redovito surađujem s psihologinjom radi boljeg odgovaranja na potrebe svojih učenika</c:v>
                </c:pt>
                <c:pt idx="2">
                  <c:v>Smjernice i savjeti pedagoginje unaprjeđuju moj rad</c:v>
                </c:pt>
                <c:pt idx="3">
                  <c:v>Imam ideje za aktivnosti na kojima bih surađiva/surađivala s knjižničarom</c:v>
                </c:pt>
                <c:pt idx="4">
                  <c:v>Suradnja s logopetkinjom je imala pozitivne učinke na razvoj vještine govorenja, čitanja i/ili pisanja mojih učenika</c:v>
                </c:pt>
              </c:strCache>
            </c:strRef>
          </c:cat>
          <c:val>
            <c:numRef>
              <c:f>List1!$D$2:$D$6</c:f>
              <c:numCache>
                <c:formatCode>General</c:formatCode>
                <c:ptCount val="5"/>
                <c:pt idx="0">
                  <c:v>26.9</c:v>
                </c:pt>
                <c:pt idx="1">
                  <c:v>26.9</c:v>
                </c:pt>
                <c:pt idx="2">
                  <c:v>19.2</c:v>
                </c:pt>
                <c:pt idx="3">
                  <c:v>34.6</c:v>
                </c:pt>
                <c:pt idx="4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F18-405E-A910-A528C59C1D7B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Uglavnom se slažem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List1!$A$2:$A$6</c:f>
              <c:strCache>
                <c:ptCount val="5"/>
                <c:pt idx="0">
                  <c:v>Suradnja sa socijalnom pedagoginjom mi pomaže u nošenju s problemima u ponašanju mojih učenika</c:v>
                </c:pt>
                <c:pt idx="1">
                  <c:v>Redovito surađujem s psihologinjom radi boljeg odgovaranja na potrebe svojih učenika</c:v>
                </c:pt>
                <c:pt idx="2">
                  <c:v>Smjernice i savjeti pedagoginje unaprjeđuju moj rad</c:v>
                </c:pt>
                <c:pt idx="3">
                  <c:v>Imam ideje za aktivnosti na kojima bih surađiva/surađivala s knjižničarom</c:v>
                </c:pt>
                <c:pt idx="4">
                  <c:v>Suradnja s logopetkinjom je imala pozitivne učinke na razvoj vještine govorenja, čitanja i/ili pisanja mojih učenika</c:v>
                </c:pt>
              </c:strCache>
            </c:strRef>
          </c:cat>
          <c:val>
            <c:numRef>
              <c:f>List1!$E$2:$E$6</c:f>
              <c:numCache>
                <c:formatCode>General</c:formatCode>
                <c:ptCount val="5"/>
                <c:pt idx="0">
                  <c:v>26.9</c:v>
                </c:pt>
                <c:pt idx="1">
                  <c:v>50</c:v>
                </c:pt>
                <c:pt idx="2">
                  <c:v>42.3</c:v>
                </c:pt>
                <c:pt idx="3">
                  <c:v>30.8</c:v>
                </c:pt>
                <c:pt idx="4">
                  <c:v>42.3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F18-405E-A910-A528C59C1D7B}"/>
            </c:ext>
          </c:extLst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U potpunosti se slažem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List1!$A$2:$A$6</c:f>
              <c:strCache>
                <c:ptCount val="5"/>
                <c:pt idx="0">
                  <c:v>Suradnja sa socijalnom pedagoginjom mi pomaže u nošenju s problemima u ponašanju mojih učenika</c:v>
                </c:pt>
                <c:pt idx="1">
                  <c:v>Redovito surađujem s psihologinjom radi boljeg odgovaranja na potrebe svojih učenika</c:v>
                </c:pt>
                <c:pt idx="2">
                  <c:v>Smjernice i savjeti pedagoginje unaprjeđuju moj rad</c:v>
                </c:pt>
                <c:pt idx="3">
                  <c:v>Imam ideje za aktivnosti na kojima bih surađiva/surađivala s knjižničarom</c:v>
                </c:pt>
                <c:pt idx="4">
                  <c:v>Suradnja s logopetkinjom je imala pozitivne učinke na razvoj vještine govorenja, čitanja i/ili pisanja mojih učenika</c:v>
                </c:pt>
              </c:strCache>
            </c:strRef>
          </c:cat>
          <c:val>
            <c:numRef>
              <c:f>List1!$F$2:$F$6</c:f>
              <c:numCache>
                <c:formatCode>General</c:formatCode>
                <c:ptCount val="5"/>
                <c:pt idx="0">
                  <c:v>42.3</c:v>
                </c:pt>
                <c:pt idx="1">
                  <c:v>23.1</c:v>
                </c:pt>
                <c:pt idx="2">
                  <c:v>38.5</c:v>
                </c:pt>
                <c:pt idx="3">
                  <c:v>19.2</c:v>
                </c:pt>
                <c:pt idx="4">
                  <c:v>46.2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F18-405E-A910-A528C59C1D7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731053631"/>
        <c:axId val="630622879"/>
      </c:barChart>
      <c:catAx>
        <c:axId val="173105363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30622879"/>
        <c:crosses val="autoZero"/>
        <c:auto val="1"/>
        <c:lblAlgn val="ctr"/>
        <c:lblOffset val="100"/>
        <c:noMultiLvlLbl val="0"/>
      </c:catAx>
      <c:valAx>
        <c:axId val="6306228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7310536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399748944425426"/>
          <c:y val="7.8015313910342055E-2"/>
          <c:w val="0.49143130206550267"/>
          <c:h val="0.760961111271981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Uopće se ne slažem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List1!$A$2:$A$4</c:f>
              <c:strCache>
                <c:ptCount val="3"/>
                <c:pt idx="0">
                  <c:v>Ja sam odgovoran/odgovorna samo za ono što se događa u mojoj učionici</c:v>
                </c:pt>
                <c:pt idx="1">
                  <c:v>Kvalitetna suradnja s učiteljima je odgovornost stručnih suradnika</c:v>
                </c:pt>
                <c:pt idx="2">
                  <c:v>Samo sam ja odgovoran/odgovorna za ono što se događa u mojoj učionici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19.2</c:v>
                </c:pt>
                <c:pt idx="1">
                  <c:v>11.5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18-405E-A910-A528C59C1D7B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Uglavnom se ne slažem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List1!$A$2:$A$4</c:f>
              <c:strCache>
                <c:ptCount val="3"/>
                <c:pt idx="0">
                  <c:v>Ja sam odgovoran/odgovorna samo za ono što se događa u mojoj učionici</c:v>
                </c:pt>
                <c:pt idx="1">
                  <c:v>Kvalitetna suradnja s učiteljima je odgovornost stručnih suradnika</c:v>
                </c:pt>
                <c:pt idx="2">
                  <c:v>Samo sam ja odgovoran/odgovorna za ono što se događa u mojoj učionici</c:v>
                </c:pt>
              </c:strCache>
            </c:strRef>
          </c:cat>
          <c:val>
            <c:numRef>
              <c:f>List1!$C$2:$C$4</c:f>
              <c:numCache>
                <c:formatCode>General</c:formatCode>
                <c:ptCount val="3"/>
                <c:pt idx="0">
                  <c:v>15.4</c:v>
                </c:pt>
                <c:pt idx="1">
                  <c:v>15.4</c:v>
                </c:pt>
                <c:pt idx="2">
                  <c:v>30.8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F18-405E-A910-A528C59C1D7B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Niti se slažem niti ne slažem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List1!$A$2:$A$4</c:f>
              <c:strCache>
                <c:ptCount val="3"/>
                <c:pt idx="0">
                  <c:v>Ja sam odgovoran/odgovorna samo za ono što se događa u mojoj učionici</c:v>
                </c:pt>
                <c:pt idx="1">
                  <c:v>Kvalitetna suradnja s učiteljima je odgovornost stručnih suradnika</c:v>
                </c:pt>
                <c:pt idx="2">
                  <c:v>Samo sam ja odgovoran/odgovorna za ono što se događa u mojoj učionici</c:v>
                </c:pt>
              </c:strCache>
            </c:strRef>
          </c:cat>
          <c:val>
            <c:numRef>
              <c:f>List1!$D$2:$D$4</c:f>
              <c:numCache>
                <c:formatCode>General</c:formatCode>
                <c:ptCount val="3"/>
                <c:pt idx="0">
                  <c:v>38.5</c:v>
                </c:pt>
                <c:pt idx="1">
                  <c:v>46.2</c:v>
                </c:pt>
                <c:pt idx="2">
                  <c:v>30.8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F18-405E-A910-A528C59C1D7B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Uglavnom se slažem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List1!$A$2:$A$4</c:f>
              <c:strCache>
                <c:ptCount val="3"/>
                <c:pt idx="0">
                  <c:v>Ja sam odgovoran/odgovorna samo za ono što se događa u mojoj učionici</c:v>
                </c:pt>
                <c:pt idx="1">
                  <c:v>Kvalitetna suradnja s učiteljima je odgovornost stručnih suradnika</c:v>
                </c:pt>
                <c:pt idx="2">
                  <c:v>Samo sam ja odgovoran/odgovorna za ono što se događa u mojoj učionici</c:v>
                </c:pt>
              </c:strCache>
            </c:strRef>
          </c:cat>
          <c:val>
            <c:numRef>
              <c:f>List1!$E$2:$E$4</c:f>
              <c:numCache>
                <c:formatCode>General</c:formatCode>
                <c:ptCount val="3"/>
                <c:pt idx="0">
                  <c:v>15.4</c:v>
                </c:pt>
                <c:pt idx="1">
                  <c:v>11.5</c:v>
                </c:pt>
                <c:pt idx="2">
                  <c:v>26.9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F18-405E-A910-A528C59C1D7B}"/>
            </c:ext>
          </c:extLst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U potpunosti se slažem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List1!$A$2:$A$4</c:f>
              <c:strCache>
                <c:ptCount val="3"/>
                <c:pt idx="0">
                  <c:v>Ja sam odgovoran/odgovorna samo za ono što se događa u mojoj učionici</c:v>
                </c:pt>
                <c:pt idx="1">
                  <c:v>Kvalitetna suradnja s učiteljima je odgovornost stručnih suradnika</c:v>
                </c:pt>
                <c:pt idx="2">
                  <c:v>Samo sam ja odgovoran/odgovorna za ono što se događa u mojoj učionici</c:v>
                </c:pt>
              </c:strCache>
            </c:strRef>
          </c:cat>
          <c:val>
            <c:numRef>
              <c:f>List1!$F$2:$F$4</c:f>
              <c:numCache>
                <c:formatCode>General</c:formatCode>
                <c:ptCount val="3"/>
                <c:pt idx="0">
                  <c:v>11.5</c:v>
                </c:pt>
                <c:pt idx="1">
                  <c:v>15.4</c:v>
                </c:pt>
                <c:pt idx="2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F18-405E-A910-A528C59C1D7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731053631"/>
        <c:axId val="630622879"/>
      </c:barChart>
      <c:catAx>
        <c:axId val="173105363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30622879"/>
        <c:crosses val="autoZero"/>
        <c:auto val="1"/>
        <c:lblAlgn val="ctr"/>
        <c:lblOffset val="100"/>
        <c:noMultiLvlLbl val="0"/>
      </c:catAx>
      <c:valAx>
        <c:axId val="6306228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7310536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399748944425426"/>
          <c:y val="7.8015313910342055E-2"/>
          <c:w val="0.49143130206550267"/>
          <c:h val="0.760961111271981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Uopće se ne slažem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List1!$A$2:$A$4</c:f>
              <c:strCache>
                <c:ptCount val="3"/>
                <c:pt idx="0">
                  <c:v>U odnosu suradnje mi je važno da budem jednakopravan član tima</c:v>
                </c:pt>
                <c:pt idx="1">
                  <c:v>Smatram da svojim profesionalnim i stručnim kompetencijama mogu doprinijeti suradnji s drugim učiteljima i stručnim suradnicima</c:v>
                </c:pt>
                <c:pt idx="2">
                  <c:v>Stručni suradnici imaju svoje profesionalne ciljeve, a ja svoje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15.4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18-405E-A910-A528C59C1D7B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Uglavnom se ne slažem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List1!$A$2:$A$4</c:f>
              <c:strCache>
                <c:ptCount val="3"/>
                <c:pt idx="0">
                  <c:v>U odnosu suradnje mi je važno da budem jednakopravan član tima</c:v>
                </c:pt>
                <c:pt idx="1">
                  <c:v>Smatram da svojim profesionalnim i stručnim kompetencijama mogu doprinijeti suradnji s drugim učiteljima i stručnim suradnicima</c:v>
                </c:pt>
                <c:pt idx="2">
                  <c:v>Stručni suradnici imaju svoje profesionalne ciljeve, a ja svoje</c:v>
                </c:pt>
              </c:strCache>
            </c:strRef>
          </c:cat>
          <c:val>
            <c:numRef>
              <c:f>List1!$C$2:$C$4</c:f>
              <c:numCache>
                <c:formatCode>General</c:formatCode>
                <c:ptCount val="3"/>
                <c:pt idx="0">
                  <c:v>0</c:v>
                </c:pt>
                <c:pt idx="1">
                  <c:v>3.8</c:v>
                </c:pt>
                <c:pt idx="2">
                  <c:v>11.5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F18-405E-A910-A528C59C1D7B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Niti se slažem niti ne slažem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List1!$A$2:$A$4</c:f>
              <c:strCache>
                <c:ptCount val="3"/>
                <c:pt idx="0">
                  <c:v>U odnosu suradnje mi je važno da budem jednakopravan član tima</c:v>
                </c:pt>
                <c:pt idx="1">
                  <c:v>Smatram da svojim profesionalnim i stručnim kompetencijama mogu doprinijeti suradnji s drugim učiteljima i stručnim suradnicima</c:v>
                </c:pt>
                <c:pt idx="2">
                  <c:v>Stručni suradnici imaju svoje profesionalne ciljeve, a ja svoje</c:v>
                </c:pt>
              </c:strCache>
            </c:strRef>
          </c:cat>
          <c:val>
            <c:numRef>
              <c:f>List1!$D$2:$D$4</c:f>
              <c:numCache>
                <c:formatCode>General</c:formatCode>
                <c:ptCount val="3"/>
                <c:pt idx="0">
                  <c:v>7.7</c:v>
                </c:pt>
                <c:pt idx="1">
                  <c:v>23.1</c:v>
                </c:pt>
                <c:pt idx="2">
                  <c:v>34.6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F18-405E-A910-A528C59C1D7B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Uglavnom se slažem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List1!$A$2:$A$4</c:f>
              <c:strCache>
                <c:ptCount val="3"/>
                <c:pt idx="0">
                  <c:v>U odnosu suradnje mi je važno da budem jednakopravan član tima</c:v>
                </c:pt>
                <c:pt idx="1">
                  <c:v>Smatram da svojim profesionalnim i stručnim kompetencijama mogu doprinijeti suradnji s drugim učiteljima i stručnim suradnicima</c:v>
                </c:pt>
                <c:pt idx="2">
                  <c:v>Stručni suradnici imaju svoje profesionalne ciljeve, a ja svoje</c:v>
                </c:pt>
              </c:strCache>
            </c:strRef>
          </c:cat>
          <c:val>
            <c:numRef>
              <c:f>List1!$E$2:$E$4</c:f>
              <c:numCache>
                <c:formatCode>General</c:formatCode>
                <c:ptCount val="3"/>
                <c:pt idx="0">
                  <c:v>23.1</c:v>
                </c:pt>
                <c:pt idx="1">
                  <c:v>46.2</c:v>
                </c:pt>
                <c:pt idx="2">
                  <c:v>34.6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F18-405E-A910-A528C59C1D7B}"/>
            </c:ext>
          </c:extLst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U potpunosti se slažem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List1!$A$2:$A$4</c:f>
              <c:strCache>
                <c:ptCount val="3"/>
                <c:pt idx="0">
                  <c:v>U odnosu suradnje mi je važno da budem jednakopravan član tima</c:v>
                </c:pt>
                <c:pt idx="1">
                  <c:v>Smatram da svojim profesionalnim i stručnim kompetencijama mogu doprinijeti suradnji s drugim učiteljima i stručnim suradnicima</c:v>
                </c:pt>
                <c:pt idx="2">
                  <c:v>Stručni suradnici imaju svoje profesionalne ciljeve, a ja svoje</c:v>
                </c:pt>
              </c:strCache>
            </c:strRef>
          </c:cat>
          <c:val>
            <c:numRef>
              <c:f>List1!$F$2:$F$4</c:f>
              <c:numCache>
                <c:formatCode>General</c:formatCode>
                <c:ptCount val="3"/>
                <c:pt idx="0">
                  <c:v>69.2</c:v>
                </c:pt>
                <c:pt idx="1">
                  <c:v>26.9</c:v>
                </c:pt>
                <c:pt idx="2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F18-405E-A910-A528C59C1D7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731053631"/>
        <c:axId val="630622879"/>
      </c:barChart>
      <c:catAx>
        <c:axId val="173105363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30622879"/>
        <c:crosses val="autoZero"/>
        <c:auto val="1"/>
        <c:lblAlgn val="ctr"/>
        <c:lblOffset val="100"/>
        <c:noMultiLvlLbl val="0"/>
      </c:catAx>
      <c:valAx>
        <c:axId val="6306228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7310536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4384AD-539F-472F-B248-E1505134A605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B7BE8440-0045-4B7C-87F8-56423A8EADF4}">
      <dgm:prSet phldrT="[Tekst]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hr-HR" dirty="0">
              <a:solidFill>
                <a:schemeClr val="tx1"/>
              </a:solidFill>
            </a:rPr>
            <a:t>Upitnik</a:t>
          </a:r>
        </a:p>
      </dgm:t>
    </dgm:pt>
    <dgm:pt modelId="{A895BA51-58FC-4A57-8FC2-ECD27C8363A1}" type="parTrans" cxnId="{46151190-510D-4F2E-8C4A-6787898E0D88}">
      <dgm:prSet/>
      <dgm:spPr/>
      <dgm:t>
        <a:bodyPr/>
        <a:lstStyle/>
        <a:p>
          <a:endParaRPr lang="hr-HR"/>
        </a:p>
      </dgm:t>
    </dgm:pt>
    <dgm:pt modelId="{8B5E8E19-0ACC-4060-AA13-CB7C9D0D03FB}" type="sibTrans" cxnId="{46151190-510D-4F2E-8C4A-6787898E0D88}">
      <dgm:prSet/>
      <dgm:spPr>
        <a:solidFill>
          <a:schemeClr val="tx1"/>
        </a:solidFill>
      </dgm:spPr>
      <dgm:t>
        <a:bodyPr/>
        <a:lstStyle/>
        <a:p>
          <a:endParaRPr lang="hr-HR"/>
        </a:p>
      </dgm:t>
    </dgm:pt>
    <dgm:pt modelId="{E602EB0A-6921-4A92-8F6E-9FC3129C8BE1}">
      <dgm:prSet phldrT="[Tekst]"/>
      <dgm:spPr/>
      <dgm:t>
        <a:bodyPr/>
        <a:lstStyle/>
        <a:p>
          <a:r>
            <a:rPr lang="hr-HR" i="1" dirty="0"/>
            <a:t>Suradnja</a:t>
          </a:r>
        </a:p>
      </dgm:t>
    </dgm:pt>
    <dgm:pt modelId="{AB661326-C7EE-4C21-8B39-580D95BE7CA0}" type="parTrans" cxnId="{877942FB-74C9-460D-ADEA-3061073CD895}">
      <dgm:prSet/>
      <dgm:spPr/>
      <dgm:t>
        <a:bodyPr/>
        <a:lstStyle/>
        <a:p>
          <a:endParaRPr lang="hr-HR"/>
        </a:p>
      </dgm:t>
    </dgm:pt>
    <dgm:pt modelId="{0752F4C6-F238-4529-9763-E8B5B5332F4F}" type="sibTrans" cxnId="{877942FB-74C9-460D-ADEA-3061073CD895}">
      <dgm:prSet/>
      <dgm:spPr/>
      <dgm:t>
        <a:bodyPr/>
        <a:lstStyle/>
        <a:p>
          <a:endParaRPr lang="hr-HR"/>
        </a:p>
      </dgm:t>
    </dgm:pt>
    <dgm:pt modelId="{2595C382-ECAC-4A13-9067-7A68150BF5F6}">
      <dgm:prSet phldrT="[Tekst]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hr-HR" dirty="0">
              <a:solidFill>
                <a:schemeClr val="tx1"/>
              </a:solidFill>
            </a:rPr>
            <a:t>Uzorak</a:t>
          </a:r>
        </a:p>
      </dgm:t>
    </dgm:pt>
    <dgm:pt modelId="{A78EF64E-DA55-4394-8FE9-12D8C8D2EDF5}" type="parTrans" cxnId="{E4DAF437-CD69-46D5-B3D7-48527336462D}">
      <dgm:prSet/>
      <dgm:spPr/>
      <dgm:t>
        <a:bodyPr/>
        <a:lstStyle/>
        <a:p>
          <a:endParaRPr lang="hr-HR"/>
        </a:p>
      </dgm:t>
    </dgm:pt>
    <dgm:pt modelId="{4F4D8439-9983-456B-A1F7-93B641C059BB}" type="sibTrans" cxnId="{E4DAF437-CD69-46D5-B3D7-48527336462D}">
      <dgm:prSet/>
      <dgm:spPr>
        <a:solidFill>
          <a:schemeClr val="tx1"/>
        </a:solidFill>
      </dgm:spPr>
      <dgm:t>
        <a:bodyPr/>
        <a:lstStyle/>
        <a:p>
          <a:endParaRPr lang="hr-HR"/>
        </a:p>
      </dgm:t>
    </dgm:pt>
    <dgm:pt modelId="{23D1C618-F297-4032-8241-A2D842624D3D}">
      <dgm:prSet phldrT="[Tekst]"/>
      <dgm:spPr/>
      <dgm:t>
        <a:bodyPr/>
        <a:lstStyle/>
        <a:p>
          <a:r>
            <a:rPr lang="hr-HR" dirty="0"/>
            <a:t>26 učitelja edukacijskih rehabilitatora iz COO Čakovec</a:t>
          </a:r>
        </a:p>
      </dgm:t>
    </dgm:pt>
    <dgm:pt modelId="{F56607EE-C31D-41FC-9ED5-076D41932FCC}" type="parTrans" cxnId="{8B2050CC-E4B2-4168-893F-C2EA37946143}">
      <dgm:prSet/>
      <dgm:spPr/>
      <dgm:t>
        <a:bodyPr/>
        <a:lstStyle/>
        <a:p>
          <a:endParaRPr lang="hr-HR"/>
        </a:p>
      </dgm:t>
    </dgm:pt>
    <dgm:pt modelId="{611E7194-889E-4A39-8FE1-3858931384C3}" type="sibTrans" cxnId="{8B2050CC-E4B2-4168-893F-C2EA37946143}">
      <dgm:prSet/>
      <dgm:spPr/>
      <dgm:t>
        <a:bodyPr/>
        <a:lstStyle/>
        <a:p>
          <a:endParaRPr lang="hr-HR"/>
        </a:p>
      </dgm:t>
    </dgm:pt>
    <dgm:pt modelId="{78BDCAE3-84FD-40A7-BA69-9EB5E1BB1F48}">
      <dgm:prSet phldrT="[Tekst]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hr-HR" dirty="0">
              <a:solidFill>
                <a:schemeClr val="tx1"/>
              </a:solidFill>
            </a:rPr>
            <a:t>Obrada podataka</a:t>
          </a:r>
        </a:p>
      </dgm:t>
    </dgm:pt>
    <dgm:pt modelId="{4C04AB63-B228-43B6-9144-5E377962C263}" type="parTrans" cxnId="{7079A149-C1DB-47D6-A6FA-0CB4E7EC0E7B}">
      <dgm:prSet/>
      <dgm:spPr/>
      <dgm:t>
        <a:bodyPr/>
        <a:lstStyle/>
        <a:p>
          <a:endParaRPr lang="hr-HR"/>
        </a:p>
      </dgm:t>
    </dgm:pt>
    <dgm:pt modelId="{B2E0CE6E-E9DC-4443-A8C7-C60B2B5AC270}" type="sibTrans" cxnId="{7079A149-C1DB-47D6-A6FA-0CB4E7EC0E7B}">
      <dgm:prSet/>
      <dgm:spPr/>
      <dgm:t>
        <a:bodyPr/>
        <a:lstStyle/>
        <a:p>
          <a:endParaRPr lang="hr-HR"/>
        </a:p>
      </dgm:t>
    </dgm:pt>
    <dgm:pt modelId="{D7D18BCF-E7EE-4A47-960B-203D3962DE79}">
      <dgm:prSet phldrT="[Tekst]"/>
      <dgm:spPr/>
      <dgm:t>
        <a:bodyPr/>
        <a:lstStyle/>
        <a:p>
          <a:r>
            <a:rPr lang="hr-HR" dirty="0"/>
            <a:t>deskriptivna statistička obrada i kvalitativna analiza</a:t>
          </a:r>
        </a:p>
      </dgm:t>
    </dgm:pt>
    <dgm:pt modelId="{43E27C6A-6364-49FD-85F0-470F06C49155}" type="parTrans" cxnId="{73D0FD46-F4DC-4D71-87D2-D0DA80C14517}">
      <dgm:prSet/>
      <dgm:spPr/>
      <dgm:t>
        <a:bodyPr/>
        <a:lstStyle/>
        <a:p>
          <a:endParaRPr lang="hr-HR"/>
        </a:p>
      </dgm:t>
    </dgm:pt>
    <dgm:pt modelId="{22065480-002A-47DE-BF59-EE029CBE2789}" type="sibTrans" cxnId="{73D0FD46-F4DC-4D71-87D2-D0DA80C14517}">
      <dgm:prSet/>
      <dgm:spPr/>
      <dgm:t>
        <a:bodyPr/>
        <a:lstStyle/>
        <a:p>
          <a:endParaRPr lang="hr-HR"/>
        </a:p>
      </dgm:t>
    </dgm:pt>
    <dgm:pt modelId="{6E9E504D-FBC6-4449-B6B1-93808F0DE64B}">
      <dgm:prSet phldrT="[Tekst]"/>
      <dgm:spPr/>
      <dgm:t>
        <a:bodyPr/>
        <a:lstStyle/>
        <a:p>
          <a:r>
            <a:rPr lang="hr-HR" dirty="0"/>
            <a:t>16 čestica</a:t>
          </a:r>
        </a:p>
      </dgm:t>
    </dgm:pt>
    <dgm:pt modelId="{9B4423F6-4655-4E7F-8690-0B14A26CCA2C}" type="parTrans" cxnId="{47FE0763-3200-4E1D-B88F-2A005F8C4C1B}">
      <dgm:prSet/>
      <dgm:spPr/>
      <dgm:t>
        <a:bodyPr/>
        <a:lstStyle/>
        <a:p>
          <a:endParaRPr lang="hr-HR"/>
        </a:p>
      </dgm:t>
    </dgm:pt>
    <dgm:pt modelId="{EB8E48E4-006E-4928-A505-0EE429FE30D2}" type="sibTrans" cxnId="{47FE0763-3200-4E1D-B88F-2A005F8C4C1B}">
      <dgm:prSet/>
      <dgm:spPr/>
      <dgm:t>
        <a:bodyPr/>
        <a:lstStyle/>
        <a:p>
          <a:endParaRPr lang="hr-HR"/>
        </a:p>
      </dgm:t>
    </dgm:pt>
    <dgm:pt modelId="{3ABB15D6-D3D2-4642-9934-28BE9755174A}">
      <dgm:prSet phldrT="[Tekst]"/>
      <dgm:spPr/>
      <dgm:t>
        <a:bodyPr/>
        <a:lstStyle/>
        <a:p>
          <a:r>
            <a:rPr lang="hr-HR" dirty="0"/>
            <a:t>Google Forms</a:t>
          </a:r>
        </a:p>
      </dgm:t>
    </dgm:pt>
    <dgm:pt modelId="{7989D1CF-59B7-4173-B096-7D75ACEA6BE5}" type="parTrans" cxnId="{A701F86B-E226-4F52-998B-AE752C3241DB}">
      <dgm:prSet/>
      <dgm:spPr/>
      <dgm:t>
        <a:bodyPr/>
        <a:lstStyle/>
        <a:p>
          <a:endParaRPr lang="hr-HR"/>
        </a:p>
      </dgm:t>
    </dgm:pt>
    <dgm:pt modelId="{1D4E2124-5F03-4A2F-B314-5D7F04DE7517}" type="sibTrans" cxnId="{A701F86B-E226-4F52-998B-AE752C3241DB}">
      <dgm:prSet/>
      <dgm:spPr/>
      <dgm:t>
        <a:bodyPr/>
        <a:lstStyle/>
        <a:p>
          <a:endParaRPr lang="hr-HR"/>
        </a:p>
      </dgm:t>
    </dgm:pt>
    <dgm:pt modelId="{B9787541-5855-468D-A121-BFFEF24139E0}" type="pres">
      <dgm:prSet presAssocID="{7C4384AD-539F-472F-B248-E1505134A605}" presName="linearFlow" presStyleCnt="0">
        <dgm:presLayoutVars>
          <dgm:dir/>
          <dgm:animLvl val="lvl"/>
          <dgm:resizeHandles val="exact"/>
        </dgm:presLayoutVars>
      </dgm:prSet>
      <dgm:spPr/>
    </dgm:pt>
    <dgm:pt modelId="{AE6434FB-DECD-4105-8D84-5EB29CBFF5AA}" type="pres">
      <dgm:prSet presAssocID="{B7BE8440-0045-4B7C-87F8-56423A8EADF4}" presName="composite" presStyleCnt="0"/>
      <dgm:spPr/>
    </dgm:pt>
    <dgm:pt modelId="{8710A2DE-B6EA-4B0E-A388-6B54246B1C2D}" type="pres">
      <dgm:prSet presAssocID="{B7BE8440-0045-4B7C-87F8-56423A8EADF4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E08622B7-4BB6-4576-896D-65B2925B643F}" type="pres">
      <dgm:prSet presAssocID="{B7BE8440-0045-4B7C-87F8-56423A8EADF4}" presName="parSh" presStyleLbl="node1" presStyleIdx="0" presStyleCnt="3"/>
      <dgm:spPr/>
    </dgm:pt>
    <dgm:pt modelId="{15332ACA-A9A4-4DC6-BB5D-82201770382B}" type="pres">
      <dgm:prSet presAssocID="{B7BE8440-0045-4B7C-87F8-56423A8EADF4}" presName="desTx" presStyleLbl="fgAcc1" presStyleIdx="0" presStyleCnt="3" custScaleX="121103">
        <dgm:presLayoutVars>
          <dgm:bulletEnabled val="1"/>
        </dgm:presLayoutVars>
      </dgm:prSet>
      <dgm:spPr/>
    </dgm:pt>
    <dgm:pt modelId="{5551A996-0123-4983-9961-A84182D07713}" type="pres">
      <dgm:prSet presAssocID="{8B5E8E19-0ACC-4060-AA13-CB7C9D0D03FB}" presName="sibTrans" presStyleLbl="sibTrans2D1" presStyleIdx="0" presStyleCnt="2"/>
      <dgm:spPr/>
    </dgm:pt>
    <dgm:pt modelId="{1245ECE3-6BC7-4B0F-BB37-3575036F027D}" type="pres">
      <dgm:prSet presAssocID="{8B5E8E19-0ACC-4060-AA13-CB7C9D0D03FB}" presName="connTx" presStyleLbl="sibTrans2D1" presStyleIdx="0" presStyleCnt="2"/>
      <dgm:spPr/>
    </dgm:pt>
    <dgm:pt modelId="{B9AE1C56-C21C-4514-9558-9DB6B0E70EE4}" type="pres">
      <dgm:prSet presAssocID="{2595C382-ECAC-4A13-9067-7A68150BF5F6}" presName="composite" presStyleCnt="0"/>
      <dgm:spPr/>
    </dgm:pt>
    <dgm:pt modelId="{43195C04-80E6-4096-9E87-61E78F8FF808}" type="pres">
      <dgm:prSet presAssocID="{2595C382-ECAC-4A13-9067-7A68150BF5F6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D7B871AF-B5B2-4B8D-8E2B-C4467D649213}" type="pres">
      <dgm:prSet presAssocID="{2595C382-ECAC-4A13-9067-7A68150BF5F6}" presName="parSh" presStyleLbl="node1" presStyleIdx="1" presStyleCnt="3"/>
      <dgm:spPr/>
    </dgm:pt>
    <dgm:pt modelId="{C1839A79-D8D3-4091-AB0E-5E23CF44FE29}" type="pres">
      <dgm:prSet presAssocID="{2595C382-ECAC-4A13-9067-7A68150BF5F6}" presName="desTx" presStyleLbl="fgAcc1" presStyleIdx="1" presStyleCnt="3">
        <dgm:presLayoutVars>
          <dgm:bulletEnabled val="1"/>
        </dgm:presLayoutVars>
      </dgm:prSet>
      <dgm:spPr/>
    </dgm:pt>
    <dgm:pt modelId="{1838A90E-2BBB-4B88-9975-79ACC952D7BD}" type="pres">
      <dgm:prSet presAssocID="{4F4D8439-9983-456B-A1F7-93B641C059BB}" presName="sibTrans" presStyleLbl="sibTrans2D1" presStyleIdx="1" presStyleCnt="2"/>
      <dgm:spPr/>
    </dgm:pt>
    <dgm:pt modelId="{B043E1CF-066F-48B1-80B5-7D797B00FB16}" type="pres">
      <dgm:prSet presAssocID="{4F4D8439-9983-456B-A1F7-93B641C059BB}" presName="connTx" presStyleLbl="sibTrans2D1" presStyleIdx="1" presStyleCnt="2"/>
      <dgm:spPr/>
    </dgm:pt>
    <dgm:pt modelId="{20599A08-14B6-427C-8BAA-FDD3CA285F8F}" type="pres">
      <dgm:prSet presAssocID="{78BDCAE3-84FD-40A7-BA69-9EB5E1BB1F48}" presName="composite" presStyleCnt="0"/>
      <dgm:spPr/>
    </dgm:pt>
    <dgm:pt modelId="{C8F4F6DE-54FB-4A9F-965F-3E774FA5CCDC}" type="pres">
      <dgm:prSet presAssocID="{78BDCAE3-84FD-40A7-BA69-9EB5E1BB1F48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67C6926D-0740-4408-BA77-77883989E18F}" type="pres">
      <dgm:prSet presAssocID="{78BDCAE3-84FD-40A7-BA69-9EB5E1BB1F48}" presName="parSh" presStyleLbl="node1" presStyleIdx="2" presStyleCnt="3"/>
      <dgm:spPr/>
    </dgm:pt>
    <dgm:pt modelId="{A6999878-9F61-4FC7-B92D-A276A98FA39C}" type="pres">
      <dgm:prSet presAssocID="{78BDCAE3-84FD-40A7-BA69-9EB5E1BB1F48}" presName="desTx" presStyleLbl="fgAcc1" presStyleIdx="2" presStyleCnt="3" custScaleX="133422">
        <dgm:presLayoutVars>
          <dgm:bulletEnabled val="1"/>
        </dgm:presLayoutVars>
      </dgm:prSet>
      <dgm:spPr/>
    </dgm:pt>
  </dgm:ptLst>
  <dgm:cxnLst>
    <dgm:cxn modelId="{75A7D805-12E9-47DD-BD07-2F323B197253}" type="presOf" srcId="{B7BE8440-0045-4B7C-87F8-56423A8EADF4}" destId="{8710A2DE-B6EA-4B0E-A388-6B54246B1C2D}" srcOrd="0" destOrd="0" presId="urn:microsoft.com/office/officeart/2005/8/layout/process3"/>
    <dgm:cxn modelId="{1C19E30D-FAC0-4B31-9B6D-FCBA5DF7E3D0}" type="presOf" srcId="{6E9E504D-FBC6-4449-B6B1-93808F0DE64B}" destId="{15332ACA-A9A4-4DC6-BB5D-82201770382B}" srcOrd="0" destOrd="1" presId="urn:microsoft.com/office/officeart/2005/8/layout/process3"/>
    <dgm:cxn modelId="{43F3FD1F-0804-4022-AA47-4F24AC1EE6B9}" type="presOf" srcId="{4F4D8439-9983-456B-A1F7-93B641C059BB}" destId="{B043E1CF-066F-48B1-80B5-7D797B00FB16}" srcOrd="1" destOrd="0" presId="urn:microsoft.com/office/officeart/2005/8/layout/process3"/>
    <dgm:cxn modelId="{CB2B3122-AD5A-4497-B78B-6C6ACD9A7C2E}" type="presOf" srcId="{8B5E8E19-0ACC-4060-AA13-CB7C9D0D03FB}" destId="{1245ECE3-6BC7-4B0F-BB37-3575036F027D}" srcOrd="1" destOrd="0" presId="urn:microsoft.com/office/officeart/2005/8/layout/process3"/>
    <dgm:cxn modelId="{533F2026-188F-46AD-A9DA-A4DDA687E769}" type="presOf" srcId="{E602EB0A-6921-4A92-8F6E-9FC3129C8BE1}" destId="{15332ACA-A9A4-4DC6-BB5D-82201770382B}" srcOrd="0" destOrd="0" presId="urn:microsoft.com/office/officeart/2005/8/layout/process3"/>
    <dgm:cxn modelId="{E4DAF437-CD69-46D5-B3D7-48527336462D}" srcId="{7C4384AD-539F-472F-B248-E1505134A605}" destId="{2595C382-ECAC-4A13-9067-7A68150BF5F6}" srcOrd="1" destOrd="0" parTransId="{A78EF64E-DA55-4394-8FE9-12D8C8D2EDF5}" sibTransId="{4F4D8439-9983-456B-A1F7-93B641C059BB}"/>
    <dgm:cxn modelId="{E208F738-4BE3-41D2-92E8-3CC3FEFBEC98}" type="presOf" srcId="{78BDCAE3-84FD-40A7-BA69-9EB5E1BB1F48}" destId="{67C6926D-0740-4408-BA77-77883989E18F}" srcOrd="1" destOrd="0" presId="urn:microsoft.com/office/officeart/2005/8/layout/process3"/>
    <dgm:cxn modelId="{1EF8335C-FD85-4FF4-9BA6-FBBE6DAA37BD}" type="presOf" srcId="{23D1C618-F297-4032-8241-A2D842624D3D}" destId="{C1839A79-D8D3-4091-AB0E-5E23CF44FE29}" srcOrd="0" destOrd="0" presId="urn:microsoft.com/office/officeart/2005/8/layout/process3"/>
    <dgm:cxn modelId="{47FE0763-3200-4E1D-B88F-2A005F8C4C1B}" srcId="{B7BE8440-0045-4B7C-87F8-56423A8EADF4}" destId="{6E9E504D-FBC6-4449-B6B1-93808F0DE64B}" srcOrd="1" destOrd="0" parTransId="{9B4423F6-4655-4E7F-8690-0B14A26CCA2C}" sibTransId="{EB8E48E4-006E-4928-A505-0EE429FE30D2}"/>
    <dgm:cxn modelId="{73D0FD46-F4DC-4D71-87D2-D0DA80C14517}" srcId="{78BDCAE3-84FD-40A7-BA69-9EB5E1BB1F48}" destId="{D7D18BCF-E7EE-4A47-960B-203D3962DE79}" srcOrd="0" destOrd="0" parTransId="{43E27C6A-6364-49FD-85F0-470F06C49155}" sibTransId="{22065480-002A-47DE-BF59-EE029CBE2789}"/>
    <dgm:cxn modelId="{7079A149-C1DB-47D6-A6FA-0CB4E7EC0E7B}" srcId="{7C4384AD-539F-472F-B248-E1505134A605}" destId="{78BDCAE3-84FD-40A7-BA69-9EB5E1BB1F48}" srcOrd="2" destOrd="0" parTransId="{4C04AB63-B228-43B6-9144-5E377962C263}" sibTransId="{B2E0CE6E-E9DC-4443-A8C7-C60B2B5AC270}"/>
    <dgm:cxn modelId="{A701F86B-E226-4F52-998B-AE752C3241DB}" srcId="{B7BE8440-0045-4B7C-87F8-56423A8EADF4}" destId="{3ABB15D6-D3D2-4642-9934-28BE9755174A}" srcOrd="2" destOrd="0" parTransId="{7989D1CF-59B7-4173-B096-7D75ACEA6BE5}" sibTransId="{1D4E2124-5F03-4A2F-B314-5D7F04DE7517}"/>
    <dgm:cxn modelId="{34A2E88A-9FD4-4D5E-811C-70F15A061E40}" type="presOf" srcId="{8B5E8E19-0ACC-4060-AA13-CB7C9D0D03FB}" destId="{5551A996-0123-4983-9961-A84182D07713}" srcOrd="0" destOrd="0" presId="urn:microsoft.com/office/officeart/2005/8/layout/process3"/>
    <dgm:cxn modelId="{46151190-510D-4F2E-8C4A-6787898E0D88}" srcId="{7C4384AD-539F-472F-B248-E1505134A605}" destId="{B7BE8440-0045-4B7C-87F8-56423A8EADF4}" srcOrd="0" destOrd="0" parTransId="{A895BA51-58FC-4A57-8FC2-ECD27C8363A1}" sibTransId="{8B5E8E19-0ACC-4060-AA13-CB7C9D0D03FB}"/>
    <dgm:cxn modelId="{CAA68AB4-E018-4311-B5CB-8024F58733BC}" type="presOf" srcId="{3ABB15D6-D3D2-4642-9934-28BE9755174A}" destId="{15332ACA-A9A4-4DC6-BB5D-82201770382B}" srcOrd="0" destOrd="2" presId="urn:microsoft.com/office/officeart/2005/8/layout/process3"/>
    <dgm:cxn modelId="{630CE8BB-D83C-48BE-A063-EFF4BAAB55E8}" type="presOf" srcId="{D7D18BCF-E7EE-4A47-960B-203D3962DE79}" destId="{A6999878-9F61-4FC7-B92D-A276A98FA39C}" srcOrd="0" destOrd="0" presId="urn:microsoft.com/office/officeart/2005/8/layout/process3"/>
    <dgm:cxn modelId="{B77DADBE-DB36-4FFB-A844-BC3E4A890C23}" type="presOf" srcId="{B7BE8440-0045-4B7C-87F8-56423A8EADF4}" destId="{E08622B7-4BB6-4576-896D-65B2925B643F}" srcOrd="1" destOrd="0" presId="urn:microsoft.com/office/officeart/2005/8/layout/process3"/>
    <dgm:cxn modelId="{D6DA8CC6-E0F3-4179-84C7-3B1768707AB9}" type="presOf" srcId="{2595C382-ECAC-4A13-9067-7A68150BF5F6}" destId="{D7B871AF-B5B2-4B8D-8E2B-C4467D649213}" srcOrd="1" destOrd="0" presId="urn:microsoft.com/office/officeart/2005/8/layout/process3"/>
    <dgm:cxn modelId="{8B2050CC-E4B2-4168-893F-C2EA37946143}" srcId="{2595C382-ECAC-4A13-9067-7A68150BF5F6}" destId="{23D1C618-F297-4032-8241-A2D842624D3D}" srcOrd="0" destOrd="0" parTransId="{F56607EE-C31D-41FC-9ED5-076D41932FCC}" sibTransId="{611E7194-889E-4A39-8FE1-3858931384C3}"/>
    <dgm:cxn modelId="{35EEFADB-EDEE-435F-93B6-E666B7DB4E90}" type="presOf" srcId="{4F4D8439-9983-456B-A1F7-93B641C059BB}" destId="{1838A90E-2BBB-4B88-9975-79ACC952D7BD}" srcOrd="0" destOrd="0" presId="urn:microsoft.com/office/officeart/2005/8/layout/process3"/>
    <dgm:cxn modelId="{1C4CB5DD-FEA3-4918-B305-9B189AB68AC0}" type="presOf" srcId="{7C4384AD-539F-472F-B248-E1505134A605}" destId="{B9787541-5855-468D-A121-BFFEF24139E0}" srcOrd="0" destOrd="0" presId="urn:microsoft.com/office/officeart/2005/8/layout/process3"/>
    <dgm:cxn modelId="{30D13BDF-E8D7-4EE4-8177-FC26A355335D}" type="presOf" srcId="{2595C382-ECAC-4A13-9067-7A68150BF5F6}" destId="{43195C04-80E6-4096-9E87-61E78F8FF808}" srcOrd="0" destOrd="0" presId="urn:microsoft.com/office/officeart/2005/8/layout/process3"/>
    <dgm:cxn modelId="{773D7AF6-5C09-4D87-96F5-55B173059799}" type="presOf" srcId="{78BDCAE3-84FD-40A7-BA69-9EB5E1BB1F48}" destId="{C8F4F6DE-54FB-4A9F-965F-3E774FA5CCDC}" srcOrd="0" destOrd="0" presId="urn:microsoft.com/office/officeart/2005/8/layout/process3"/>
    <dgm:cxn modelId="{877942FB-74C9-460D-ADEA-3061073CD895}" srcId="{B7BE8440-0045-4B7C-87F8-56423A8EADF4}" destId="{E602EB0A-6921-4A92-8F6E-9FC3129C8BE1}" srcOrd="0" destOrd="0" parTransId="{AB661326-C7EE-4C21-8B39-580D95BE7CA0}" sibTransId="{0752F4C6-F238-4529-9763-E8B5B5332F4F}"/>
    <dgm:cxn modelId="{34B5432B-4402-459C-9156-8433DF382728}" type="presParOf" srcId="{B9787541-5855-468D-A121-BFFEF24139E0}" destId="{AE6434FB-DECD-4105-8D84-5EB29CBFF5AA}" srcOrd="0" destOrd="0" presId="urn:microsoft.com/office/officeart/2005/8/layout/process3"/>
    <dgm:cxn modelId="{6FEDD536-9C45-4338-A082-E3ABC736D91E}" type="presParOf" srcId="{AE6434FB-DECD-4105-8D84-5EB29CBFF5AA}" destId="{8710A2DE-B6EA-4B0E-A388-6B54246B1C2D}" srcOrd="0" destOrd="0" presId="urn:microsoft.com/office/officeart/2005/8/layout/process3"/>
    <dgm:cxn modelId="{796A6725-A980-45F0-9307-D68B4991F434}" type="presParOf" srcId="{AE6434FB-DECD-4105-8D84-5EB29CBFF5AA}" destId="{E08622B7-4BB6-4576-896D-65B2925B643F}" srcOrd="1" destOrd="0" presId="urn:microsoft.com/office/officeart/2005/8/layout/process3"/>
    <dgm:cxn modelId="{545427BF-DD4B-4AB0-B2DA-CF582B4EEF61}" type="presParOf" srcId="{AE6434FB-DECD-4105-8D84-5EB29CBFF5AA}" destId="{15332ACA-A9A4-4DC6-BB5D-82201770382B}" srcOrd="2" destOrd="0" presId="urn:microsoft.com/office/officeart/2005/8/layout/process3"/>
    <dgm:cxn modelId="{AE056302-70B5-4131-AB16-69DD540A743B}" type="presParOf" srcId="{B9787541-5855-468D-A121-BFFEF24139E0}" destId="{5551A996-0123-4983-9961-A84182D07713}" srcOrd="1" destOrd="0" presId="urn:microsoft.com/office/officeart/2005/8/layout/process3"/>
    <dgm:cxn modelId="{87F10758-7AE6-473E-A059-9CED402C61BC}" type="presParOf" srcId="{5551A996-0123-4983-9961-A84182D07713}" destId="{1245ECE3-6BC7-4B0F-BB37-3575036F027D}" srcOrd="0" destOrd="0" presId="urn:microsoft.com/office/officeart/2005/8/layout/process3"/>
    <dgm:cxn modelId="{36FB15EE-F585-47DA-948A-49AB02AE1700}" type="presParOf" srcId="{B9787541-5855-468D-A121-BFFEF24139E0}" destId="{B9AE1C56-C21C-4514-9558-9DB6B0E70EE4}" srcOrd="2" destOrd="0" presId="urn:microsoft.com/office/officeart/2005/8/layout/process3"/>
    <dgm:cxn modelId="{01050538-72A8-4F14-81DD-261592FB163B}" type="presParOf" srcId="{B9AE1C56-C21C-4514-9558-9DB6B0E70EE4}" destId="{43195C04-80E6-4096-9E87-61E78F8FF808}" srcOrd="0" destOrd="0" presId="urn:microsoft.com/office/officeart/2005/8/layout/process3"/>
    <dgm:cxn modelId="{F719C068-46A4-4F65-819D-23DEBEB12F6C}" type="presParOf" srcId="{B9AE1C56-C21C-4514-9558-9DB6B0E70EE4}" destId="{D7B871AF-B5B2-4B8D-8E2B-C4467D649213}" srcOrd="1" destOrd="0" presId="urn:microsoft.com/office/officeart/2005/8/layout/process3"/>
    <dgm:cxn modelId="{229746C0-EFB1-4F18-92BC-3E7587AE4CCD}" type="presParOf" srcId="{B9AE1C56-C21C-4514-9558-9DB6B0E70EE4}" destId="{C1839A79-D8D3-4091-AB0E-5E23CF44FE29}" srcOrd="2" destOrd="0" presId="urn:microsoft.com/office/officeart/2005/8/layout/process3"/>
    <dgm:cxn modelId="{25F07BFB-DF72-44C1-A542-CF6DD89C104C}" type="presParOf" srcId="{B9787541-5855-468D-A121-BFFEF24139E0}" destId="{1838A90E-2BBB-4B88-9975-79ACC952D7BD}" srcOrd="3" destOrd="0" presId="urn:microsoft.com/office/officeart/2005/8/layout/process3"/>
    <dgm:cxn modelId="{37C9D434-EF46-42E2-BAF8-7CABB60AA9FD}" type="presParOf" srcId="{1838A90E-2BBB-4B88-9975-79ACC952D7BD}" destId="{B043E1CF-066F-48B1-80B5-7D797B00FB16}" srcOrd="0" destOrd="0" presId="urn:microsoft.com/office/officeart/2005/8/layout/process3"/>
    <dgm:cxn modelId="{42D42B91-C068-47B9-81B2-94112FED3D9E}" type="presParOf" srcId="{B9787541-5855-468D-A121-BFFEF24139E0}" destId="{20599A08-14B6-427C-8BAA-FDD3CA285F8F}" srcOrd="4" destOrd="0" presId="urn:microsoft.com/office/officeart/2005/8/layout/process3"/>
    <dgm:cxn modelId="{D520C65E-549E-4BE9-AAA2-7D28BE9725E0}" type="presParOf" srcId="{20599A08-14B6-427C-8BAA-FDD3CA285F8F}" destId="{C8F4F6DE-54FB-4A9F-965F-3E774FA5CCDC}" srcOrd="0" destOrd="0" presId="urn:microsoft.com/office/officeart/2005/8/layout/process3"/>
    <dgm:cxn modelId="{C035490D-042F-4040-B9DD-E8AD40C0474B}" type="presParOf" srcId="{20599A08-14B6-427C-8BAA-FDD3CA285F8F}" destId="{67C6926D-0740-4408-BA77-77883989E18F}" srcOrd="1" destOrd="0" presId="urn:microsoft.com/office/officeart/2005/8/layout/process3"/>
    <dgm:cxn modelId="{700777BE-68C8-4825-937C-77AE9FDD307E}" type="presParOf" srcId="{20599A08-14B6-427C-8BAA-FDD3CA285F8F}" destId="{A6999878-9F61-4FC7-B92D-A276A98FA39C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8622B7-4BB6-4576-896D-65B2925B643F}">
      <dsp:nvSpPr>
        <dsp:cNvPr id="0" name=""/>
        <dsp:cNvSpPr/>
      </dsp:nvSpPr>
      <dsp:spPr>
        <a:xfrm>
          <a:off x="887" y="745515"/>
          <a:ext cx="2241650" cy="1283335"/>
        </a:xfrm>
        <a:prstGeom prst="roundRect">
          <a:avLst>
            <a:gd name="adj" fmla="val 10000"/>
          </a:avLst>
        </a:prstGeom>
        <a:solidFill>
          <a:srgbClr val="FFFF0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kern="1200" dirty="0">
              <a:solidFill>
                <a:schemeClr val="tx1"/>
              </a:solidFill>
            </a:rPr>
            <a:t>Upitnik</a:t>
          </a:r>
        </a:p>
      </dsp:txBody>
      <dsp:txXfrm>
        <a:off x="887" y="745515"/>
        <a:ext cx="2241650" cy="855557"/>
      </dsp:txXfrm>
    </dsp:sp>
    <dsp:sp modelId="{15332ACA-A9A4-4DC6-BB5D-82201770382B}">
      <dsp:nvSpPr>
        <dsp:cNvPr id="0" name=""/>
        <dsp:cNvSpPr/>
      </dsp:nvSpPr>
      <dsp:spPr>
        <a:xfrm>
          <a:off x="223493" y="1601072"/>
          <a:ext cx="2714706" cy="20047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200" i="1" kern="1200" dirty="0"/>
            <a:t>Suradnja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200" kern="1200" dirty="0"/>
            <a:t>16 čestica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200" kern="1200" dirty="0"/>
            <a:t>Google Forms</a:t>
          </a:r>
        </a:p>
      </dsp:txBody>
      <dsp:txXfrm>
        <a:off x="282210" y="1659789"/>
        <a:ext cx="2597272" cy="1887316"/>
      </dsp:txXfrm>
    </dsp:sp>
    <dsp:sp modelId="{5551A996-0123-4983-9961-A84182D07713}">
      <dsp:nvSpPr>
        <dsp:cNvPr id="0" name=""/>
        <dsp:cNvSpPr/>
      </dsp:nvSpPr>
      <dsp:spPr>
        <a:xfrm>
          <a:off x="2641496" y="894240"/>
          <a:ext cx="845791" cy="558106"/>
        </a:xfrm>
        <a:prstGeom prst="rightArrow">
          <a:avLst>
            <a:gd name="adj1" fmla="val 60000"/>
            <a:gd name="adj2" fmla="val 50000"/>
          </a:avLst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800" kern="1200"/>
        </a:p>
      </dsp:txBody>
      <dsp:txXfrm>
        <a:off x="2641496" y="1005861"/>
        <a:ext cx="678359" cy="334864"/>
      </dsp:txXfrm>
    </dsp:sp>
    <dsp:sp modelId="{D7B871AF-B5B2-4B8D-8E2B-C4467D649213}">
      <dsp:nvSpPr>
        <dsp:cNvPr id="0" name=""/>
        <dsp:cNvSpPr/>
      </dsp:nvSpPr>
      <dsp:spPr>
        <a:xfrm>
          <a:off x="3838370" y="745515"/>
          <a:ext cx="2241650" cy="1283335"/>
        </a:xfrm>
        <a:prstGeom prst="roundRect">
          <a:avLst>
            <a:gd name="adj" fmla="val 10000"/>
          </a:avLst>
        </a:prstGeom>
        <a:solidFill>
          <a:srgbClr val="FFFF0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kern="1200" dirty="0">
              <a:solidFill>
                <a:schemeClr val="tx1"/>
              </a:solidFill>
            </a:rPr>
            <a:t>Uzorak</a:t>
          </a:r>
        </a:p>
      </dsp:txBody>
      <dsp:txXfrm>
        <a:off x="3838370" y="745515"/>
        <a:ext cx="2241650" cy="855557"/>
      </dsp:txXfrm>
    </dsp:sp>
    <dsp:sp modelId="{C1839A79-D8D3-4091-AB0E-5E23CF44FE29}">
      <dsp:nvSpPr>
        <dsp:cNvPr id="0" name=""/>
        <dsp:cNvSpPr/>
      </dsp:nvSpPr>
      <dsp:spPr>
        <a:xfrm>
          <a:off x="4297504" y="1601072"/>
          <a:ext cx="2241650" cy="20047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200" kern="1200" dirty="0"/>
            <a:t>26 učitelja edukacijskih rehabilitatora iz COO Čakovec</a:t>
          </a:r>
        </a:p>
      </dsp:txBody>
      <dsp:txXfrm>
        <a:off x="4356221" y="1659789"/>
        <a:ext cx="2124216" cy="1887316"/>
      </dsp:txXfrm>
    </dsp:sp>
    <dsp:sp modelId="{1838A90E-2BBB-4B88-9975-79ACC952D7BD}">
      <dsp:nvSpPr>
        <dsp:cNvPr id="0" name=""/>
        <dsp:cNvSpPr/>
      </dsp:nvSpPr>
      <dsp:spPr>
        <a:xfrm>
          <a:off x="6419847" y="894240"/>
          <a:ext cx="720431" cy="558106"/>
        </a:xfrm>
        <a:prstGeom prst="rightArrow">
          <a:avLst>
            <a:gd name="adj1" fmla="val 60000"/>
            <a:gd name="adj2" fmla="val 50000"/>
          </a:avLst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800" kern="1200"/>
        </a:p>
      </dsp:txBody>
      <dsp:txXfrm>
        <a:off x="6419847" y="1005861"/>
        <a:ext cx="552999" cy="334864"/>
      </dsp:txXfrm>
    </dsp:sp>
    <dsp:sp modelId="{67C6926D-0740-4408-BA77-77883989E18F}">
      <dsp:nvSpPr>
        <dsp:cNvPr id="0" name=""/>
        <dsp:cNvSpPr/>
      </dsp:nvSpPr>
      <dsp:spPr>
        <a:xfrm>
          <a:off x="7439326" y="745515"/>
          <a:ext cx="2241650" cy="1283335"/>
        </a:xfrm>
        <a:prstGeom prst="roundRect">
          <a:avLst>
            <a:gd name="adj" fmla="val 10000"/>
          </a:avLst>
        </a:prstGeom>
        <a:solidFill>
          <a:srgbClr val="FFFF0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kern="1200" dirty="0">
              <a:solidFill>
                <a:schemeClr val="tx1"/>
              </a:solidFill>
            </a:rPr>
            <a:t>Obrada podataka</a:t>
          </a:r>
        </a:p>
      </dsp:txBody>
      <dsp:txXfrm>
        <a:off x="7439326" y="745515"/>
        <a:ext cx="2241650" cy="855557"/>
      </dsp:txXfrm>
    </dsp:sp>
    <dsp:sp modelId="{A6999878-9F61-4FC7-B92D-A276A98FA39C}">
      <dsp:nvSpPr>
        <dsp:cNvPr id="0" name=""/>
        <dsp:cNvSpPr/>
      </dsp:nvSpPr>
      <dsp:spPr>
        <a:xfrm>
          <a:off x="7523857" y="1601072"/>
          <a:ext cx="2990855" cy="20047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200" kern="1200" dirty="0"/>
            <a:t>deskriptivna statistička obrada i kvalitativna analiza</a:t>
          </a:r>
        </a:p>
      </dsp:txBody>
      <dsp:txXfrm>
        <a:off x="7582574" y="1659789"/>
        <a:ext cx="2873421" cy="18873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r-HR" dirty="0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dirty="0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10D3-2665-4C73-86E4-5317981DE1F5}" type="datetimeFigureOut">
              <a:rPr lang="hr-HR" smtClean="0"/>
              <a:t>26.4.2022.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0E56-0A74-4F31-9116-93768801C9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56908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10D3-2665-4C73-86E4-5317981DE1F5}" type="datetimeFigureOut">
              <a:rPr lang="hr-HR" smtClean="0"/>
              <a:t>26.4.2022.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0E56-0A74-4F31-9116-93768801C9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76027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10D3-2665-4C73-86E4-5317981DE1F5}" type="datetimeFigureOut">
              <a:rPr lang="hr-HR" smtClean="0"/>
              <a:t>26.4.2022.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0E56-0A74-4F31-9116-93768801C9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0276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r-HR" dirty="0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hr-HR" dirty="0"/>
              <a:t>Uredite stilove teksta matrice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10D3-2665-4C73-86E4-5317981DE1F5}" type="datetimeFigureOut">
              <a:rPr lang="hr-HR" smtClean="0"/>
              <a:t>26.4.2022.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0E56-0A74-4F31-9116-93768801C9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25813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10D3-2665-4C73-86E4-5317981DE1F5}" type="datetimeFigureOut">
              <a:rPr lang="hr-HR" smtClean="0"/>
              <a:t>26.4.2022.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0E56-0A74-4F31-9116-93768801C9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5522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10D3-2665-4C73-86E4-5317981DE1F5}" type="datetimeFigureOut">
              <a:rPr lang="hr-HR" smtClean="0"/>
              <a:t>26.4.2022.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0E56-0A74-4F31-9116-93768801C9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43234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10D3-2665-4C73-86E4-5317981DE1F5}" type="datetimeFigureOut">
              <a:rPr lang="hr-HR" smtClean="0"/>
              <a:t>26.4.2022.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0E56-0A74-4F31-9116-93768801C9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31880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10D3-2665-4C73-86E4-5317981DE1F5}" type="datetimeFigureOut">
              <a:rPr lang="hr-HR" smtClean="0"/>
              <a:t>26.4.2022.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0E56-0A74-4F31-9116-93768801C9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00625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10D3-2665-4C73-86E4-5317981DE1F5}" type="datetimeFigureOut">
              <a:rPr lang="hr-HR" smtClean="0"/>
              <a:t>26.4.2022.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0E56-0A74-4F31-9116-93768801C9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59191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10D3-2665-4C73-86E4-5317981DE1F5}" type="datetimeFigureOut">
              <a:rPr lang="hr-HR" smtClean="0"/>
              <a:t>26.4.2022.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0E56-0A74-4F31-9116-93768801C9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78694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10D3-2665-4C73-86E4-5317981DE1F5}" type="datetimeFigureOut">
              <a:rPr lang="hr-HR" smtClean="0"/>
              <a:t>26.4.2022.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0E56-0A74-4F31-9116-93768801C9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17619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E10D3-2665-4C73-86E4-5317981DE1F5}" type="datetimeFigureOut">
              <a:rPr lang="hr-HR" smtClean="0"/>
              <a:t>26.4.2022.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D0E56-0A74-4F31-9116-93768801C90D}" type="slidenum">
              <a:rPr lang="hr-HR" smtClean="0"/>
              <a:t>‹#›</a:t>
            </a:fld>
            <a:endParaRPr lang="hr-HR"/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4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300" y="0"/>
            <a:ext cx="12306300" cy="8478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185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8A2B49C-3933-4D4B-A8AD-AD72BF8B4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55" y="267032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Prikaz rezultata istraživanja</a:t>
            </a:r>
            <a:b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SURADNJA </a:t>
            </a:r>
            <a:b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UČITELJA EDUKACIJSKIH REHABILITATORA</a:t>
            </a:r>
            <a:b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CILJ: </a:t>
            </a:r>
            <a:r>
              <a:rPr lang="hr-HR" dirty="0"/>
              <a:t>utvrđivanje stavova učitelja edukacijskih rehabilitatora o značaju i kvaliteti suradnje sa stručnim suradnicima. 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niOkvir 4">
            <a:extLst>
              <a:ext uri="{FF2B5EF4-FFF2-40B4-BE49-F238E27FC236}">
                <a16:creationId xmlns:a16="http://schemas.microsoft.com/office/drawing/2014/main" id="{5E7ABBF6-3EC9-43CB-8021-D2545F8B8EFD}"/>
              </a:ext>
            </a:extLst>
          </p:cNvPr>
          <p:cNvSpPr txBox="1"/>
          <p:nvPr/>
        </p:nvSpPr>
        <p:spPr>
          <a:xfrm>
            <a:off x="1180761" y="6488668"/>
            <a:ext cx="10380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dirty="0"/>
              <a:t>Istraživanje provele: mr. Tatjana Žižek, </a:t>
            </a:r>
            <a:r>
              <a:rPr lang="hr-HR" dirty="0" err="1"/>
              <a:t>spec</a:t>
            </a:r>
            <a:r>
              <a:rPr lang="hr-HR" dirty="0"/>
              <a:t>. predškolske i školske psihologije i Dinka Žulić, mag.rehab.educ.</a:t>
            </a:r>
          </a:p>
        </p:txBody>
      </p:sp>
    </p:spTree>
    <p:extLst>
      <p:ext uri="{BB962C8B-B14F-4D97-AF65-F5344CB8AC3E}">
        <p14:creationId xmlns:p14="http://schemas.microsoft.com/office/powerpoint/2010/main" val="2389468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>
            <a:extLst>
              <a:ext uri="{FF2B5EF4-FFF2-40B4-BE49-F238E27FC236}">
                <a16:creationId xmlns:a16="http://schemas.microsoft.com/office/drawing/2014/main" id="{5DC8AB53-AA84-4681-9642-C2AF239F8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graphicFrame>
        <p:nvGraphicFramePr>
          <p:cNvPr id="7" name="Rezervirano mjesto sadržaja 6">
            <a:extLst>
              <a:ext uri="{FF2B5EF4-FFF2-40B4-BE49-F238E27FC236}">
                <a16:creationId xmlns:a16="http://schemas.microsoft.com/office/drawing/2014/main" id="{3D742DCD-DB31-462E-A6E3-4F9385CF46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887792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1266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>
            <a:extLst>
              <a:ext uri="{FF2B5EF4-FFF2-40B4-BE49-F238E27FC236}">
                <a16:creationId xmlns:a16="http://schemas.microsoft.com/office/drawing/2014/main" id="{911D93F4-4839-4A5B-B603-836E05FD56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301267"/>
              </p:ext>
            </p:extLst>
          </p:nvPr>
        </p:nvGraphicFramePr>
        <p:xfrm>
          <a:off x="1447060" y="2631089"/>
          <a:ext cx="9543494" cy="386178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54139">
                  <a:extLst>
                    <a:ext uri="{9D8B030D-6E8A-4147-A177-3AD203B41FA5}">
                      <a16:colId xmlns:a16="http://schemas.microsoft.com/office/drawing/2014/main" val="146669133"/>
                    </a:ext>
                  </a:extLst>
                </a:gridCol>
                <a:gridCol w="954139">
                  <a:extLst>
                    <a:ext uri="{9D8B030D-6E8A-4147-A177-3AD203B41FA5}">
                      <a16:colId xmlns:a16="http://schemas.microsoft.com/office/drawing/2014/main" val="4289848583"/>
                    </a:ext>
                  </a:extLst>
                </a:gridCol>
                <a:gridCol w="954139">
                  <a:extLst>
                    <a:ext uri="{9D8B030D-6E8A-4147-A177-3AD203B41FA5}">
                      <a16:colId xmlns:a16="http://schemas.microsoft.com/office/drawing/2014/main" val="4147437424"/>
                    </a:ext>
                  </a:extLst>
                </a:gridCol>
                <a:gridCol w="954139">
                  <a:extLst>
                    <a:ext uri="{9D8B030D-6E8A-4147-A177-3AD203B41FA5}">
                      <a16:colId xmlns:a16="http://schemas.microsoft.com/office/drawing/2014/main" val="2387529143"/>
                    </a:ext>
                  </a:extLst>
                </a:gridCol>
                <a:gridCol w="954139">
                  <a:extLst>
                    <a:ext uri="{9D8B030D-6E8A-4147-A177-3AD203B41FA5}">
                      <a16:colId xmlns:a16="http://schemas.microsoft.com/office/drawing/2014/main" val="774879239"/>
                    </a:ext>
                  </a:extLst>
                </a:gridCol>
                <a:gridCol w="954139">
                  <a:extLst>
                    <a:ext uri="{9D8B030D-6E8A-4147-A177-3AD203B41FA5}">
                      <a16:colId xmlns:a16="http://schemas.microsoft.com/office/drawing/2014/main" val="856420027"/>
                    </a:ext>
                  </a:extLst>
                </a:gridCol>
                <a:gridCol w="954139">
                  <a:extLst>
                    <a:ext uri="{9D8B030D-6E8A-4147-A177-3AD203B41FA5}">
                      <a16:colId xmlns:a16="http://schemas.microsoft.com/office/drawing/2014/main" val="1580993627"/>
                    </a:ext>
                  </a:extLst>
                </a:gridCol>
                <a:gridCol w="954139">
                  <a:extLst>
                    <a:ext uri="{9D8B030D-6E8A-4147-A177-3AD203B41FA5}">
                      <a16:colId xmlns:a16="http://schemas.microsoft.com/office/drawing/2014/main" val="3598887817"/>
                    </a:ext>
                  </a:extLst>
                </a:gridCol>
                <a:gridCol w="955191">
                  <a:extLst>
                    <a:ext uri="{9D8B030D-6E8A-4147-A177-3AD203B41FA5}">
                      <a16:colId xmlns:a16="http://schemas.microsoft.com/office/drawing/2014/main" val="2551682358"/>
                    </a:ext>
                  </a:extLst>
                </a:gridCol>
                <a:gridCol w="955191">
                  <a:extLst>
                    <a:ext uri="{9D8B030D-6E8A-4147-A177-3AD203B41FA5}">
                      <a16:colId xmlns:a16="http://schemas.microsoft.com/office/drawing/2014/main" val="3168967121"/>
                    </a:ext>
                  </a:extLst>
                </a:gridCol>
              </a:tblGrid>
              <a:tr h="1287262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600" dirty="0">
                          <a:effectLst/>
                        </a:rPr>
                        <a:t>0-5</a:t>
                      </a:r>
                      <a:endParaRPr lang="hr-HR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600" dirty="0">
                          <a:effectLst/>
                        </a:rPr>
                        <a:t>6-10</a:t>
                      </a:r>
                      <a:endParaRPr lang="hr-HR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600" dirty="0">
                          <a:effectLst/>
                        </a:rPr>
                        <a:t>11-20</a:t>
                      </a:r>
                      <a:endParaRPr lang="hr-HR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600" dirty="0">
                          <a:effectLst/>
                        </a:rPr>
                        <a:t>21-30</a:t>
                      </a:r>
                      <a:endParaRPr lang="hr-HR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600" dirty="0">
                          <a:effectLst/>
                        </a:rPr>
                        <a:t>&gt; 30</a:t>
                      </a:r>
                      <a:endParaRPr lang="hr-HR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989104"/>
                  </a:ext>
                </a:extLst>
              </a:tr>
              <a:tr h="128726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hr-HR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600">
                          <a:effectLst/>
                        </a:rPr>
                        <a:t>%</a:t>
                      </a:r>
                      <a:endParaRPr lang="hr-HR" sz="3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hr-HR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600">
                          <a:effectLst/>
                        </a:rPr>
                        <a:t>%</a:t>
                      </a:r>
                      <a:endParaRPr lang="hr-HR" sz="3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hr-HR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600">
                          <a:effectLst/>
                        </a:rPr>
                        <a:t>%</a:t>
                      </a:r>
                      <a:endParaRPr lang="hr-HR" sz="3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hr-HR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600">
                          <a:effectLst/>
                        </a:rPr>
                        <a:t>%</a:t>
                      </a:r>
                      <a:endParaRPr lang="hr-HR" sz="3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hr-HR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600">
                          <a:effectLst/>
                        </a:rPr>
                        <a:t>%</a:t>
                      </a:r>
                      <a:endParaRPr lang="hr-HR" sz="3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7849824"/>
                  </a:ext>
                </a:extLst>
              </a:tr>
              <a:tr h="128726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600" dirty="0">
                          <a:effectLst/>
                        </a:rPr>
                        <a:t>4</a:t>
                      </a:r>
                      <a:endParaRPr lang="hr-HR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600" dirty="0">
                          <a:effectLst/>
                        </a:rPr>
                        <a:t>15,4</a:t>
                      </a:r>
                      <a:endParaRPr lang="hr-HR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600" dirty="0">
                          <a:effectLst/>
                        </a:rPr>
                        <a:t>9</a:t>
                      </a:r>
                      <a:endParaRPr lang="hr-HR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600" dirty="0">
                          <a:effectLst/>
                        </a:rPr>
                        <a:t>34,6</a:t>
                      </a:r>
                      <a:endParaRPr lang="hr-HR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600" dirty="0">
                          <a:effectLst/>
                        </a:rPr>
                        <a:t>7</a:t>
                      </a:r>
                      <a:endParaRPr lang="hr-HR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600" dirty="0">
                          <a:effectLst/>
                        </a:rPr>
                        <a:t>26,9</a:t>
                      </a:r>
                      <a:endParaRPr lang="hr-HR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600" dirty="0">
                          <a:effectLst/>
                        </a:rPr>
                        <a:t>3</a:t>
                      </a:r>
                      <a:endParaRPr lang="hr-HR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600" dirty="0">
                          <a:effectLst/>
                        </a:rPr>
                        <a:t>11,5</a:t>
                      </a:r>
                      <a:endParaRPr lang="hr-HR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600" dirty="0">
                          <a:effectLst/>
                        </a:rPr>
                        <a:t>3</a:t>
                      </a:r>
                      <a:endParaRPr lang="hr-HR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3600" dirty="0">
                          <a:effectLst/>
                        </a:rPr>
                        <a:t>11,5</a:t>
                      </a:r>
                      <a:endParaRPr lang="hr-HR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99113"/>
                  </a:ext>
                </a:extLst>
              </a:tr>
            </a:tbl>
          </a:graphicData>
        </a:graphic>
      </p:graphicFrame>
      <p:sp>
        <p:nvSpPr>
          <p:cNvPr id="3" name="Naslov 2">
            <a:extLst>
              <a:ext uri="{FF2B5EF4-FFF2-40B4-BE49-F238E27FC236}">
                <a16:creationId xmlns:a16="http://schemas.microsoft.com/office/drawing/2014/main" id="{4BA0872E-F8C2-481B-BD48-AD754051B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1876" y="365125"/>
            <a:ext cx="8441924" cy="1325563"/>
          </a:xfrm>
        </p:spPr>
        <p:txBody>
          <a:bodyPr/>
          <a:lstStyle/>
          <a:p>
            <a:r>
              <a:rPr lang="hr-HR" dirty="0"/>
              <a:t>Radni staž ispitanika</a:t>
            </a:r>
          </a:p>
        </p:txBody>
      </p:sp>
    </p:spTree>
    <p:extLst>
      <p:ext uri="{BB962C8B-B14F-4D97-AF65-F5344CB8AC3E}">
        <p14:creationId xmlns:p14="http://schemas.microsoft.com/office/powerpoint/2010/main" val="3241222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E2CC536-D6AE-481E-98EE-9147496FF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          </a:t>
            </a:r>
            <a:r>
              <a:rPr lang="hr-HR"/>
              <a:t>Značaj suradnje</a:t>
            </a:r>
            <a:endParaRPr lang="hr-HR" dirty="0"/>
          </a:p>
        </p:txBody>
      </p:sp>
      <p:graphicFrame>
        <p:nvGraphicFramePr>
          <p:cNvPr id="6" name="Rezervirano mjesto sadržaja 5">
            <a:extLst>
              <a:ext uri="{FF2B5EF4-FFF2-40B4-BE49-F238E27FC236}">
                <a16:creationId xmlns:a16="http://schemas.microsoft.com/office/drawing/2014/main" id="{1CE46C07-5B08-47BC-B8C8-0DF522D286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6972799"/>
              </p:ext>
            </p:extLst>
          </p:nvPr>
        </p:nvGraphicFramePr>
        <p:xfrm>
          <a:off x="509155" y="1825624"/>
          <a:ext cx="11326089" cy="6445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6139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E2CC536-D6AE-481E-98EE-9147496FF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          Zadovoljstvo učincima suradnje</a:t>
            </a:r>
          </a:p>
        </p:txBody>
      </p:sp>
      <p:graphicFrame>
        <p:nvGraphicFramePr>
          <p:cNvPr id="6" name="Rezervirano mjesto sadržaja 5">
            <a:extLst>
              <a:ext uri="{FF2B5EF4-FFF2-40B4-BE49-F238E27FC236}">
                <a16:creationId xmlns:a16="http://schemas.microsoft.com/office/drawing/2014/main" id="{1CE46C07-5B08-47BC-B8C8-0DF522D286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6781708"/>
              </p:ext>
            </p:extLst>
          </p:nvPr>
        </p:nvGraphicFramePr>
        <p:xfrm>
          <a:off x="571500" y="1690688"/>
          <a:ext cx="11876808" cy="5624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9431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E2CC536-D6AE-481E-98EE-9147496FF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          Odgovornost za suradnju</a:t>
            </a:r>
          </a:p>
        </p:txBody>
      </p:sp>
      <p:graphicFrame>
        <p:nvGraphicFramePr>
          <p:cNvPr id="6" name="Rezervirano mjesto sadržaja 5">
            <a:extLst>
              <a:ext uri="{FF2B5EF4-FFF2-40B4-BE49-F238E27FC236}">
                <a16:creationId xmlns:a16="http://schemas.microsoft.com/office/drawing/2014/main" id="{1CE46C07-5B08-47BC-B8C8-0DF522D286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4973297"/>
              </p:ext>
            </p:extLst>
          </p:nvPr>
        </p:nvGraphicFramePr>
        <p:xfrm>
          <a:off x="509155" y="1825624"/>
          <a:ext cx="11326089" cy="5624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980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E2CC536-D6AE-481E-98EE-9147496FF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          Položaj u suradnji, doprinos suradnji, </a:t>
            </a:r>
            <a:br>
              <a:rPr lang="hr-HR" dirty="0"/>
            </a:br>
            <a:r>
              <a:rPr lang="hr-HR" dirty="0"/>
              <a:t>               istovjetnost profesionalnih ciljeva</a:t>
            </a:r>
          </a:p>
        </p:txBody>
      </p:sp>
      <p:graphicFrame>
        <p:nvGraphicFramePr>
          <p:cNvPr id="6" name="Rezervirano mjesto sadržaja 5">
            <a:extLst>
              <a:ext uri="{FF2B5EF4-FFF2-40B4-BE49-F238E27FC236}">
                <a16:creationId xmlns:a16="http://schemas.microsoft.com/office/drawing/2014/main" id="{1CE46C07-5B08-47BC-B8C8-0DF522D286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3968218"/>
              </p:ext>
            </p:extLst>
          </p:nvPr>
        </p:nvGraphicFramePr>
        <p:xfrm>
          <a:off x="509155" y="1825624"/>
          <a:ext cx="11326089" cy="5624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59761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FFFE2A3-DD45-491B-BA1B-EAFA20EAB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4764" y="347370"/>
            <a:ext cx="3659820" cy="1325563"/>
          </a:xfrm>
        </p:spPr>
        <p:txBody>
          <a:bodyPr/>
          <a:lstStyle/>
          <a:p>
            <a:r>
              <a:rPr lang="hr-HR" dirty="0"/>
              <a:t>ZAKLJUČAK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D864655-1E8D-4BDE-ACDD-03165E41E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0983" y="2159292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hr-HR" dirty="0"/>
              <a:t>njeguje se kultura suradnje </a:t>
            </a:r>
          </a:p>
          <a:p>
            <a:r>
              <a:rPr lang="hr-HR" dirty="0"/>
              <a:t>svjesni značaja suradnje u njihovom poslu</a:t>
            </a:r>
          </a:p>
          <a:p>
            <a:endParaRPr lang="hr-HR" dirty="0"/>
          </a:p>
          <a:p>
            <a:pPr marL="0" indent="0">
              <a:buNone/>
            </a:pPr>
            <a:r>
              <a:rPr lang="hr-HR" u="sng" dirty="0"/>
              <a:t>Područja za unapređenje </a:t>
            </a:r>
          </a:p>
          <a:p>
            <a:r>
              <a:rPr lang="hr-HR" dirty="0"/>
              <a:t>stavovi o osobnoj odgovornosti za kvalitetnu suradnju, istovjetnosti profesionalnih ciljeva i zadovoljstvu učincima suradnje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u="sng" dirty="0"/>
              <a:t>Koraci prema unapređenju suradnje</a:t>
            </a:r>
          </a:p>
          <a:p>
            <a:r>
              <a:rPr lang="hr-HR" dirty="0"/>
              <a:t>osnivanje grupe podrške </a:t>
            </a:r>
          </a:p>
          <a:p>
            <a:r>
              <a:rPr lang="hr-HR" dirty="0"/>
              <a:t>uvrštavanje teme suradnje u stručna usavršavanja na učiteljskim vijećima.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65376329"/>
      </p:ext>
    </p:extLst>
  </p:cSld>
  <p:clrMapOvr>
    <a:masterClrMapping/>
  </p:clrMapOvr>
</p:sld>
</file>

<file path=ppt/theme/theme1.xml><?xml version="1.0" encoding="utf-8"?>
<a:theme xmlns:a="http://schemas.openxmlformats.org/drawingml/2006/main" name="škol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škola" id="{06832BC0-F724-49E4-96D2-8E132F11BBF2}" vid="{6C6637DE-40B5-4A2D-B671-8A4BD59815D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škola</Template>
  <TotalTime>763</TotalTime>
  <Words>143</Words>
  <Application>Microsoft Office PowerPoint</Application>
  <PresentationFormat>Široki zaslon</PresentationFormat>
  <Paragraphs>50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škola</vt:lpstr>
      <vt:lpstr>Prikaz rezultata istraživanja  SURADNJA  UČITELJA EDUKACIJSKIH REHABILITATORA   CILJ: utvrđivanje stavova učitelja edukacijskih rehabilitatora o značaju i kvaliteti suradnje sa stručnim suradnicima. </vt:lpstr>
      <vt:lpstr>PowerPoint prezentacija</vt:lpstr>
      <vt:lpstr>Radni staž ispitanika</vt:lpstr>
      <vt:lpstr>          Značaj suradnje</vt:lpstr>
      <vt:lpstr>          Zadovoljstvo učincima suradnje</vt:lpstr>
      <vt:lpstr>          Odgovornost za suradnju</vt:lpstr>
      <vt:lpstr>          Položaj u suradnji, doprinos suradnji,                 istovjetnost profesionalnih ciljeva</vt:lpstr>
      <vt:lpstr>ZAKLJUČAK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ZAJEDNO SMO USPJEŠNIJI …I JAČI</dc:title>
  <dc:creator>Dinka Žulić</dc:creator>
  <cp:lastModifiedBy>Dinka Žulić</cp:lastModifiedBy>
  <cp:revision>19</cp:revision>
  <cp:lastPrinted>2022-04-13T18:11:34Z</cp:lastPrinted>
  <dcterms:created xsi:type="dcterms:W3CDTF">2022-03-17T14:37:26Z</dcterms:created>
  <dcterms:modified xsi:type="dcterms:W3CDTF">2022-04-26T18:12:57Z</dcterms:modified>
</cp:coreProperties>
</file>